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5"/>
  </p:notesMasterIdLst>
  <p:sldIdLst>
    <p:sldId id="256" r:id="rId2"/>
    <p:sldId id="293" r:id="rId3"/>
    <p:sldId id="268" r:id="rId4"/>
    <p:sldId id="294" r:id="rId5"/>
    <p:sldId id="305" r:id="rId6"/>
    <p:sldId id="306" r:id="rId7"/>
    <p:sldId id="302" r:id="rId8"/>
    <p:sldId id="307" r:id="rId9"/>
    <p:sldId id="308" r:id="rId10"/>
    <p:sldId id="299" r:id="rId11"/>
    <p:sldId id="303" r:id="rId12"/>
    <p:sldId id="304" r:id="rId13"/>
    <p:sldId id="29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52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F44"/>
    <a:srgbClr val="008D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05"/>
    <p:restoredTop sz="68384" autoAdjust="0"/>
  </p:normalViewPr>
  <p:slideViewPr>
    <p:cSldViewPr snapToGrid="0" snapToObjects="1" showGuides="1">
      <p:cViewPr varScale="1">
        <p:scale>
          <a:sx n="83" d="100"/>
          <a:sy n="83" d="100"/>
        </p:scale>
        <p:origin x="3152" y="192"/>
      </p:cViewPr>
      <p:guideLst>
        <p:guide orient="horz" pos="1752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E47559-2918-4618-9D76-F91C1728A3CF}" type="datetimeFigureOut">
              <a:rPr lang="en-US" smtClean="0"/>
              <a:t>1/8/25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C5E111-861C-47B2-B9EC-8D8180E02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047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C5E111-861C-47B2-B9EC-8D8180E029E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1032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C5E111-861C-47B2-B9EC-8D8180E029E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6783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C5E111-861C-47B2-B9EC-8D8180E029E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5414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C5E111-861C-47B2-B9EC-8D8180E029E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6783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C5E111-861C-47B2-B9EC-8D8180E029E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446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6172200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02038"/>
            <a:ext cx="6858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8C6C2-7D59-244A-BB5D-E5CF2D360384}" type="datetimeFigureOut">
              <a:rPr lang="en-US" smtClean="0"/>
              <a:t>1/8/25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B593E-0C47-6E42-A772-477E3CAF1F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8C6C2-7D59-244A-BB5D-E5CF2D360384}" type="datetimeFigureOut">
              <a:rPr lang="en-US" smtClean="0"/>
              <a:t>1/8/25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B593E-0C47-6E42-A772-477E3CAF1F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8C6C2-7D59-244A-BB5D-E5CF2D360384}" type="datetimeFigureOut">
              <a:rPr lang="en-US" smtClean="0"/>
              <a:t>1/8/25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B593E-0C47-6E42-A772-477E3CAF1F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8C6C2-7D59-244A-BB5D-E5CF2D360384}" type="datetimeFigureOut">
              <a:rPr lang="en-US" smtClean="0"/>
              <a:t>1/8/25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B593E-0C47-6E42-A772-477E3CAF1F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6089146" cy="2852737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8C6C2-7D59-244A-BB5D-E5CF2D360384}" type="datetimeFigureOut">
              <a:rPr lang="en-US" smtClean="0"/>
              <a:t>1/8/25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B593E-0C47-6E42-A772-477E3CAF1F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273688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273688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8C6C2-7D59-244A-BB5D-E5CF2D360384}" type="datetimeFigureOut">
              <a:rPr lang="en-US" smtClean="0"/>
              <a:t>1/8/25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B593E-0C47-6E42-A772-477E3CAF1F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767889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11602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35514"/>
            <a:ext cx="3868340" cy="3566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11602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35514"/>
            <a:ext cx="3887391" cy="3566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8C6C2-7D59-244A-BB5D-E5CF2D360384}" type="datetimeFigureOut">
              <a:rPr lang="en-US" smtClean="0"/>
              <a:t>1/8/25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B593E-0C47-6E42-A772-477E3CAF1F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8C6C2-7D59-244A-BB5D-E5CF2D360384}" type="datetimeFigureOut">
              <a:rPr lang="en-US" smtClean="0"/>
              <a:t>1/8/25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B593E-0C47-6E42-A772-477E3CAF1F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8C6C2-7D59-244A-BB5D-E5CF2D360384}" type="datetimeFigureOut">
              <a:rPr lang="en-US" smtClean="0"/>
              <a:t>1/8/25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B593E-0C47-6E42-A772-477E3CAF1F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8C6C2-7D59-244A-BB5D-E5CF2D360384}" type="datetimeFigureOut">
              <a:rPr lang="en-US" smtClean="0"/>
              <a:t>1/8/25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B593E-0C47-6E42-A772-477E3CAF1F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8C6C2-7D59-244A-BB5D-E5CF2D360384}" type="datetimeFigureOut">
              <a:rPr lang="en-US" smtClean="0"/>
              <a:t>1/8/25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B593E-0C47-6E42-A772-477E3CAF1F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5683170"/>
            <a:ext cx="9144000" cy="1186404"/>
          </a:xfrm>
          <a:prstGeom prst="rect">
            <a:avLst/>
          </a:prstGeom>
          <a:solidFill>
            <a:srgbClr val="008D98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678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40740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8C6C2-7D59-244A-BB5D-E5CF2D360384}" type="datetimeFigureOut">
              <a:rPr lang="en-US" smtClean="0"/>
              <a:t>1/8/25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48574" y="6356351"/>
            <a:ext cx="8667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B593E-0C47-6E42-A772-477E3CAF1F6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811" y="5813835"/>
            <a:ext cx="2562064" cy="905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184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8D98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9BE2A-EA9B-694C-A811-3AB62FD4E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8466" y="2418368"/>
            <a:ext cx="7607068" cy="17907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Preventing Vertical Transmission &amp; Care for the Pregnant Woman with HIV</a:t>
            </a:r>
            <a:br>
              <a:rPr lang="en-US" b="1" dirty="0"/>
            </a:br>
            <a:r>
              <a:rPr lang="en-US" dirty="0"/>
              <a:t>Module 4 Zoom Activities</a:t>
            </a:r>
          </a:p>
        </p:txBody>
      </p:sp>
    </p:spTree>
    <p:extLst>
      <p:ext uri="{BB962C8B-B14F-4D97-AF65-F5344CB8AC3E}">
        <p14:creationId xmlns:p14="http://schemas.microsoft.com/office/powerpoint/2010/main" val="34988484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9BE2A-EA9B-694C-A811-3AB62FD4E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3977" y="2402870"/>
            <a:ext cx="6858000" cy="17907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#2: Multidisciplinary discussion </a:t>
            </a:r>
            <a:br>
              <a:rPr lang="en-US" b="1" dirty="0"/>
            </a:br>
            <a:r>
              <a:rPr lang="en-US" sz="3100" dirty="0"/>
              <a:t>Objective: Discuss the unique needs of mothers and newborns related to HIV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4824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07CFAD-1C21-4DFD-915A-DA1C74B4C8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88845"/>
            <a:ext cx="7886700" cy="4904028"/>
          </a:xfrm>
        </p:spPr>
        <p:txBody>
          <a:bodyPr>
            <a:normAutofit/>
          </a:bodyPr>
          <a:lstStyle/>
          <a:p>
            <a:pPr marL="342900" marR="0" lvl="0" indent="-342900" algn="just" fontAlgn="base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Describing the challenges that women with a new infant and new diagnosis may face </a:t>
            </a:r>
            <a:endParaRPr lang="en-US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marR="0" lvl="0" indent="-342900" algn="just" fontAlgn="base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Explaining possible solutions to these challenges that you can contribute from the standpoint of your own health profession </a:t>
            </a:r>
            <a:endParaRPr lang="en-US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marR="0" lvl="0" indent="-342900" algn="just" fontAlgn="base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Identifying community resources that may also help address these challenges </a:t>
            </a:r>
            <a:endParaRPr lang="en-US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1474C799-92EB-4A85-876E-2EACEBC37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Multidisciplinary discussion questions</a:t>
            </a:r>
          </a:p>
        </p:txBody>
      </p:sp>
    </p:spTree>
    <p:extLst>
      <p:ext uri="{BB962C8B-B14F-4D97-AF65-F5344CB8AC3E}">
        <p14:creationId xmlns:p14="http://schemas.microsoft.com/office/powerpoint/2010/main" val="32561234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38008F4-5E15-4BC5-91D9-B2F024A30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Breakout rooms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1DEAA5-3E6B-4A93-8EA0-DE275AFCE52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10 minutes</a:t>
            </a:r>
          </a:p>
        </p:txBody>
      </p:sp>
    </p:spTree>
    <p:extLst>
      <p:ext uri="{BB962C8B-B14F-4D97-AF65-F5344CB8AC3E}">
        <p14:creationId xmlns:p14="http://schemas.microsoft.com/office/powerpoint/2010/main" val="26303324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5A292AEA-2528-46C0-B426-95822B6141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14">
            <a:extLst>
              <a:ext uri="{FF2B5EF4-FFF2-40B4-BE49-F238E27FC236}">
                <a16:creationId xmlns:a16="http://schemas.microsoft.com/office/drawing/2014/main" id="{D8B7B198-E4DF-43CD-AD8C-199884323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33" name="Freeform: Shape 16">
            <a:extLst>
              <a:ext uri="{FF2B5EF4-FFF2-40B4-BE49-F238E27FC236}">
                <a16:creationId xmlns:a16="http://schemas.microsoft.com/office/drawing/2014/main" id="{2BE67753-EA0E-4819-8D22-0B6600CF7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2700" y="3984"/>
            <a:ext cx="7032474" cy="6858000"/>
          </a:xfrm>
          <a:custGeom>
            <a:avLst/>
            <a:gdLst>
              <a:gd name="connsiteX0" fmla="*/ 1691615 w 9376632"/>
              <a:gd name="connsiteY0" fmla="*/ 0 h 6858000"/>
              <a:gd name="connsiteX1" fmla="*/ 7685017 w 9376632"/>
              <a:gd name="connsiteY1" fmla="*/ 0 h 6858000"/>
              <a:gd name="connsiteX2" fmla="*/ 7840634 w 9376632"/>
              <a:gd name="connsiteY2" fmla="*/ 134799 h 6858000"/>
              <a:gd name="connsiteX3" fmla="*/ 9376632 w 9376632"/>
              <a:gd name="connsiteY3" fmla="*/ 3605175 h 6858000"/>
              <a:gd name="connsiteX4" fmla="*/ 8158692 w 9376632"/>
              <a:gd name="connsiteY4" fmla="*/ 6757493 h 6858000"/>
              <a:gd name="connsiteX5" fmla="*/ 8062868 w 9376632"/>
              <a:gd name="connsiteY5" fmla="*/ 6858000 h 6858000"/>
              <a:gd name="connsiteX6" fmla="*/ 1313765 w 9376632"/>
              <a:gd name="connsiteY6" fmla="*/ 6858000 h 6858000"/>
              <a:gd name="connsiteX7" fmla="*/ 1217940 w 9376632"/>
              <a:gd name="connsiteY7" fmla="*/ 6757493 h 6858000"/>
              <a:gd name="connsiteX8" fmla="*/ 0 w 9376632"/>
              <a:gd name="connsiteY8" fmla="*/ 3605175 h 6858000"/>
              <a:gd name="connsiteX9" fmla="*/ 1535999 w 9376632"/>
              <a:gd name="connsiteY9" fmla="*/ 13479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76632" h="6858000">
                <a:moveTo>
                  <a:pt x="1691615" y="0"/>
                </a:moveTo>
                <a:lnTo>
                  <a:pt x="7685017" y="0"/>
                </a:lnTo>
                <a:lnTo>
                  <a:pt x="7840634" y="134799"/>
                </a:lnTo>
                <a:cubicBezTo>
                  <a:pt x="8784230" y="992423"/>
                  <a:pt x="9376632" y="2229618"/>
                  <a:pt x="9376632" y="3605175"/>
                </a:cubicBezTo>
                <a:cubicBezTo>
                  <a:pt x="9376632" y="4818903"/>
                  <a:pt x="8915419" y="5924908"/>
                  <a:pt x="8158692" y="6757493"/>
                </a:cubicBezTo>
                <a:lnTo>
                  <a:pt x="8062868" y="6858000"/>
                </a:lnTo>
                <a:lnTo>
                  <a:pt x="1313765" y="6858000"/>
                </a:lnTo>
                <a:lnTo>
                  <a:pt x="1217940" y="6757493"/>
                </a:lnTo>
                <a:cubicBezTo>
                  <a:pt x="461213" y="5924908"/>
                  <a:pt x="0" y="4818903"/>
                  <a:pt x="0" y="3605175"/>
                </a:cubicBezTo>
                <a:cubicBezTo>
                  <a:pt x="0" y="2229618"/>
                  <a:pt x="592403" y="992423"/>
                  <a:pt x="1535999" y="134799"/>
                </a:cubicBezTo>
                <a:close/>
              </a:path>
            </a:pathLst>
          </a:cu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Group 18">
            <a:extLst>
              <a:ext uri="{FF2B5EF4-FFF2-40B4-BE49-F238E27FC236}">
                <a16:creationId xmlns:a16="http://schemas.microsoft.com/office/drawing/2014/main" id="{D76D63AC-0421-45EC-B383-E79A61A78C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77550" y="3985"/>
            <a:ext cx="7329573" cy="6858000"/>
            <a:chOff x="1303402" y="36937"/>
            <a:chExt cx="9772765" cy="6858000"/>
          </a:xfrm>
          <a:solidFill>
            <a:schemeClr val="bg1">
              <a:alpha val="30000"/>
            </a:schemeClr>
          </a:solidFill>
        </p:grpSpPr>
        <p:sp>
          <p:nvSpPr>
            <p:cNvPr id="40" name="Freeform: Shape 19">
              <a:extLst>
                <a:ext uri="{FF2B5EF4-FFF2-40B4-BE49-F238E27FC236}">
                  <a16:creationId xmlns:a16="http://schemas.microsoft.com/office/drawing/2014/main" id="{B997A32E-7032-4107-9C8B-99DB59EDD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1" name="Freeform: Shape 20">
              <a:extLst>
                <a:ext uri="{FF2B5EF4-FFF2-40B4-BE49-F238E27FC236}">
                  <a16:creationId xmlns:a16="http://schemas.microsoft.com/office/drawing/2014/main" id="{943BB27F-1470-42CA-91FF-D94BC691C8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E997B002-17FD-47B3-A06A-76802FE15C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E401EA35-9D2E-43B7-860F-EBB8A6C3E0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F8C44827-3D81-4FF9-B4A5-5650D1B20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2" name="Freeform: Shape 24">
              <a:extLst>
                <a:ext uri="{FF2B5EF4-FFF2-40B4-BE49-F238E27FC236}">
                  <a16:creationId xmlns:a16="http://schemas.microsoft.com/office/drawing/2014/main" id="{F613D97F-F6DF-4D32-AD91-209A80E7A2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82B0ED5C-927D-4C5F-8F27-1B403820B9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8" name="Title 7">
            <a:extLst>
              <a:ext uri="{FF2B5EF4-FFF2-40B4-BE49-F238E27FC236}">
                <a16:creationId xmlns:a16="http://schemas.microsoft.com/office/drawing/2014/main" id="{1474C799-92EB-4A85-876E-2EACEBC37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7048" y="1542402"/>
            <a:ext cx="3890131" cy="238791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50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Reflection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87F87F1B-42BA-4AC7-A4E2-41544DDB2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28" y="-4155"/>
            <a:ext cx="1886210" cy="2174333"/>
            <a:chOff x="-305" y="-4155"/>
            <a:chExt cx="2514948" cy="2174333"/>
          </a:xfrm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68B53067-4E48-4E71-A6A9-A8CAABAFBF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06D1A0D3-4BB8-41D9-9CE7-2884C83F44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81E20F06-3B09-4B89-A36B-AB8BFBCCA5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AE6C3D7-7D5B-4926-877D-45F117BB6B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967346A5-7569-4F15-AB5D-BE3DADF192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7264295" y="4683666"/>
            <a:ext cx="1886211" cy="2174333"/>
            <a:chOff x="-305" y="-4155"/>
            <a:chExt cx="2514948" cy="2174333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E1951533-A568-4765-AB1F-F71D9AFDE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A7214F52-4F3F-4C96-A62E-F1401D6C04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023146A1-291C-4FA0-AB5B-EB04D42398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62977932-2B03-4899-8306-5002CEE68E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130297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9BE2A-EA9B-694C-A811-3AB62FD4E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3976" y="2402870"/>
            <a:ext cx="7254120" cy="17907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#1: Fishbone activity</a:t>
            </a:r>
            <a:br>
              <a:rPr lang="en-US" b="1" dirty="0"/>
            </a:br>
            <a:r>
              <a:rPr lang="en-US" sz="3100" dirty="0"/>
              <a:t>Objective: Illustrate factors leading to low EID rates using a fishbone diagram (QI)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921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1474C799-92EB-4A85-876E-2EACEBC37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Review</a:t>
            </a:r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B499D8A-BE79-B19A-F126-2F80DD4BB6CB}"/>
              </a:ext>
            </a:extLst>
          </p:cNvPr>
          <p:cNvSpPr/>
          <p:nvPr/>
        </p:nvSpPr>
        <p:spPr>
          <a:xfrm>
            <a:off x="408813" y="1437130"/>
            <a:ext cx="7667625" cy="5055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2540" lvl="0" indent="-342900" fontAlgn="base">
              <a:lnSpc>
                <a:spcPct val="11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Pts val="1000"/>
              <a:buFont typeface="Arial" panose="020B0604020202020204" pitchFamily="34" charset="0"/>
              <a:buChar char="•"/>
            </a:pPr>
            <a:r>
              <a:rPr lang="en-US" b="1" dirty="0"/>
              <a:t>Preventing mother to child transmission (PMTCT)</a:t>
            </a:r>
            <a:r>
              <a:rPr lang="en-US" dirty="0"/>
              <a:t> is an integrated approach to service delivery to:</a:t>
            </a:r>
          </a:p>
          <a:p>
            <a:pPr marL="800100" marR="2540" lvl="1" indent="-342900" fontAlgn="base">
              <a:lnSpc>
                <a:spcPct val="110000"/>
              </a:lnSpc>
              <a:spcAft>
                <a:spcPts val="200"/>
              </a:spcAft>
              <a:buClr>
                <a:srgbClr val="000000"/>
              </a:buClr>
              <a:buSzPts val="1000"/>
              <a:buFont typeface="Arial" panose="020B0604020202020204" pitchFamily="34" charset="0"/>
              <a:buChar char="•"/>
            </a:pPr>
            <a:r>
              <a:rPr lang="en-US" sz="1600" dirty="0"/>
              <a:t>Prevent pregnant women who are HIV- from acquiring HIV during pregnancy or breastfeeding</a:t>
            </a:r>
          </a:p>
          <a:p>
            <a:pPr marL="800100" marR="2540" lvl="1" indent="-342900" fontAlgn="base">
              <a:lnSpc>
                <a:spcPct val="110000"/>
              </a:lnSpc>
              <a:spcAft>
                <a:spcPts val="200"/>
              </a:spcAft>
              <a:buClr>
                <a:srgbClr val="000000"/>
              </a:buClr>
              <a:buSzPts val="1000"/>
              <a:buFont typeface="Arial" panose="020B0604020202020204" pitchFamily="34" charset="0"/>
              <a:buChar char="•"/>
            </a:pPr>
            <a:r>
              <a:rPr lang="en-US" sz="1600" dirty="0"/>
              <a:t>Ensure pregnant women with HIV are maintained on effective ART from pregnancy through delivery and breastfeeding</a:t>
            </a:r>
          </a:p>
          <a:p>
            <a:pPr marL="800100" marR="2540" lvl="1" indent="-342900" fontAlgn="base">
              <a:lnSpc>
                <a:spcPct val="110000"/>
              </a:lnSpc>
              <a:spcAft>
                <a:spcPts val="200"/>
              </a:spcAft>
              <a:buClr>
                <a:srgbClr val="000000"/>
              </a:buClr>
              <a:buSzPts val="1000"/>
              <a:buFont typeface="Arial" panose="020B0604020202020204" pitchFamily="34" charset="0"/>
              <a:buChar char="•"/>
            </a:pPr>
            <a:r>
              <a:rPr lang="en-US" sz="1600" dirty="0"/>
              <a:t>Minimize the risk of transmission at delivery through various obstetric approaches</a:t>
            </a:r>
          </a:p>
          <a:p>
            <a:pPr marL="800100" marR="2540" lvl="1" indent="-342900" fontAlgn="base">
              <a:lnSpc>
                <a:spcPct val="110000"/>
              </a:lnSpc>
              <a:spcAft>
                <a:spcPts val="200"/>
              </a:spcAft>
              <a:buClr>
                <a:srgbClr val="000000"/>
              </a:buClr>
              <a:buSzPts val="1000"/>
              <a:buFont typeface="Arial" panose="020B0604020202020204" pitchFamily="34" charset="0"/>
              <a:buChar char="•"/>
            </a:pPr>
            <a:r>
              <a:rPr lang="en-US" sz="1600" dirty="0"/>
              <a:t>Ensure HIV-exposed newborns receive appropriate prophylactic ART</a:t>
            </a:r>
          </a:p>
          <a:p>
            <a:pPr marL="342900" marR="2540" lvl="0" indent="-342900" fontAlgn="base">
              <a:lnSpc>
                <a:spcPct val="11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Pts val="1000"/>
              <a:buFont typeface="Arial" panose="020B0604020202020204" pitchFamily="34" charset="0"/>
              <a:buChar char="•"/>
            </a:pPr>
            <a:r>
              <a:rPr lang="en-US" b="1" dirty="0">
                <a:sym typeface="Wingdings" panose="05000000000000000000" pitchFamily="2" charset="2"/>
              </a:rPr>
              <a:t>Early infant diagnosis (EID)</a:t>
            </a:r>
            <a:r>
              <a:rPr lang="en-US" dirty="0"/>
              <a:t> is critical to early initiation of lifesaving treatment and all healthcare providers can play a role in encouraging mothers to have their babies tested. </a:t>
            </a:r>
          </a:p>
          <a:p>
            <a:pPr marL="800100" marR="2540" lvl="1" indent="-342900" fontAlgn="base">
              <a:lnSpc>
                <a:spcPct val="110000"/>
              </a:lnSpc>
              <a:spcAft>
                <a:spcPts val="200"/>
              </a:spcAft>
              <a:buClr>
                <a:srgbClr val="000000"/>
              </a:buClr>
              <a:buSzPts val="1000"/>
              <a:buFont typeface="Arial" panose="020B0604020202020204" pitchFamily="34" charset="0"/>
              <a:buChar char="•"/>
            </a:pPr>
            <a:r>
              <a:rPr lang="en-US" sz="1600" dirty="0"/>
              <a:t>WHO recommends infants born to mothers with HIV should be tested for HIV-1 DNA between 4 and 6 weeks of age.</a:t>
            </a:r>
          </a:p>
          <a:p>
            <a:pPr marL="800100" marR="2540" lvl="1" indent="-342900" fontAlgn="base">
              <a:lnSpc>
                <a:spcPct val="110000"/>
              </a:lnSpc>
              <a:spcAft>
                <a:spcPts val="200"/>
              </a:spcAft>
              <a:buClr>
                <a:srgbClr val="000000"/>
              </a:buClr>
              <a:buSzPts val="1000"/>
              <a:buFont typeface="Arial" panose="020B0604020202020204" pitchFamily="34" charset="0"/>
              <a:buChar char="•"/>
            </a:pPr>
            <a:r>
              <a:rPr lang="en-US" sz="1600" dirty="0"/>
              <a:t>Children should have a repeat HIV DNA test at 18 months and/or when breastfeeding ends, whichever one is later, to provide the final infant diagnosis. </a:t>
            </a:r>
            <a:r>
              <a:rPr lang="en-US" dirty="0"/>
              <a:t> </a:t>
            </a:r>
            <a:endParaRPr lang="en-US" i="1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0200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07CFAD-1C21-4DFD-915A-DA1C74B4C8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13764"/>
            <a:ext cx="7886700" cy="4351338"/>
          </a:xfrm>
        </p:spPr>
        <p:txBody>
          <a:bodyPr>
            <a:normAutofit/>
          </a:bodyPr>
          <a:lstStyle/>
          <a:p>
            <a:r>
              <a:rPr lang="en-US" dirty="0"/>
              <a:t>A Fishbone Diagram “graphically displays the relationship of the causes to the effect and to each other, helping teams identify areas for improvement”</a:t>
            </a:r>
            <a:r>
              <a:rPr lang="en-US" baseline="30000" dirty="0"/>
              <a:t>1</a:t>
            </a:r>
            <a:endParaRPr lang="en-US" dirty="0"/>
          </a:p>
          <a:p>
            <a:r>
              <a:rPr lang="en-US" dirty="0"/>
              <a:t>In your group, you will fill out a fishbone diagram to ascertain reasons why EID rates in your clinical setting are low or nonexistent.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600" dirty="0"/>
              <a:t> 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1474C799-92EB-4A85-876E-2EACEBC37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Fishbone Diagram practice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60719A1-5F0E-8647-847D-A4FA84F53B88}"/>
              </a:ext>
            </a:extLst>
          </p:cNvPr>
          <p:cNvSpPr txBox="1"/>
          <p:nvPr/>
        </p:nvSpPr>
        <p:spPr>
          <a:xfrm>
            <a:off x="4451955" y="6365915"/>
            <a:ext cx="447590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latin typeface="+mj-lt"/>
              </a:rPr>
              <a:t>1. Institute for Healthcare Improvement Patient Safety Essentials Toolkit</a:t>
            </a:r>
          </a:p>
        </p:txBody>
      </p:sp>
    </p:spTree>
    <p:extLst>
      <p:ext uri="{BB962C8B-B14F-4D97-AF65-F5344CB8AC3E}">
        <p14:creationId xmlns:p14="http://schemas.microsoft.com/office/powerpoint/2010/main" val="1335087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F6A18-E099-9707-004D-DDDBA0B3C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a Fishbone Diagram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499BBC2-14D0-89D2-C117-48460D24E5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666" y="1548645"/>
            <a:ext cx="7172538" cy="3875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278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9CE2D-CE50-A191-F4A9-E25EBAAC7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Fishbone Diagram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DBBF5E2-F62C-FB40-AF89-B080DDAFBDD7}"/>
              </a:ext>
            </a:extLst>
          </p:cNvPr>
          <p:cNvSpPr/>
          <p:nvPr/>
        </p:nvSpPr>
        <p:spPr>
          <a:xfrm>
            <a:off x="6908800" y="2542117"/>
            <a:ext cx="1439333" cy="1591733"/>
          </a:xfrm>
          <a:prstGeom prst="rect">
            <a:avLst/>
          </a:prstGeom>
          <a:noFill/>
          <a:ln w="38100">
            <a:solidFill>
              <a:srgbClr val="007F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D60BE1C-B36D-2CDD-ACC3-0A5AA7FAA30C}"/>
              </a:ext>
            </a:extLst>
          </p:cNvPr>
          <p:cNvCxnSpPr>
            <a:stCxn id="4" idx="1"/>
          </p:cNvCxnSpPr>
          <p:nvPr/>
        </p:nvCxnSpPr>
        <p:spPr>
          <a:xfrm flipH="1" flipV="1">
            <a:off x="1143000" y="3329517"/>
            <a:ext cx="5765800" cy="8467"/>
          </a:xfrm>
          <a:prstGeom prst="line">
            <a:avLst/>
          </a:prstGeom>
          <a:ln w="38100">
            <a:solidFill>
              <a:srgbClr val="007F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>
            <a:extLst>
              <a:ext uri="{FF2B5EF4-FFF2-40B4-BE49-F238E27FC236}">
                <a16:creationId xmlns:a16="http://schemas.microsoft.com/office/drawing/2014/main" id="{072D4A0D-3644-4C2A-89C1-19338884ADFD}"/>
              </a:ext>
            </a:extLst>
          </p:cNvPr>
          <p:cNvGrpSpPr/>
          <p:nvPr/>
        </p:nvGrpSpPr>
        <p:grpSpPr>
          <a:xfrm>
            <a:off x="863599" y="1737783"/>
            <a:ext cx="1718733" cy="672173"/>
            <a:chOff x="1151467" y="1027288"/>
            <a:chExt cx="1873955" cy="896231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463EC99-AAD7-D92E-33FA-0D2613C1A2AC}"/>
                </a:ext>
              </a:extLst>
            </p:cNvPr>
            <p:cNvSpPr/>
            <p:nvPr/>
          </p:nvSpPr>
          <p:spPr>
            <a:xfrm>
              <a:off x="1151467" y="1027288"/>
              <a:ext cx="1873955" cy="530579"/>
            </a:xfrm>
            <a:prstGeom prst="rect">
              <a:avLst/>
            </a:prstGeom>
            <a:noFill/>
            <a:ln w="38100">
              <a:solidFill>
                <a:srgbClr val="007F4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E345F11-AF4B-61C1-D976-9CBEC35B374F}"/>
                </a:ext>
              </a:extLst>
            </p:cNvPr>
            <p:cNvSpPr txBox="1"/>
            <p:nvPr/>
          </p:nvSpPr>
          <p:spPr>
            <a:xfrm>
              <a:off x="1603022" y="1061744"/>
              <a:ext cx="1140178" cy="861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+mj-lt"/>
                </a:rPr>
                <a:t>People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6C52A58C-5C11-29E1-FD05-4227D78898D3}"/>
              </a:ext>
            </a:extLst>
          </p:cNvPr>
          <p:cNvGrpSpPr/>
          <p:nvPr/>
        </p:nvGrpSpPr>
        <p:grpSpPr>
          <a:xfrm>
            <a:off x="3665009" y="1737782"/>
            <a:ext cx="2876468" cy="672625"/>
            <a:chOff x="1151467" y="1027288"/>
            <a:chExt cx="1873955" cy="881474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CC20CB7-38F5-4129-DE00-6C887A773CE2}"/>
                </a:ext>
              </a:extLst>
            </p:cNvPr>
            <p:cNvSpPr/>
            <p:nvPr/>
          </p:nvSpPr>
          <p:spPr>
            <a:xfrm>
              <a:off x="1151467" y="1027288"/>
              <a:ext cx="1873955" cy="530579"/>
            </a:xfrm>
            <a:prstGeom prst="rect">
              <a:avLst/>
            </a:prstGeom>
            <a:noFill/>
            <a:ln w="38100">
              <a:solidFill>
                <a:srgbClr val="007F4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E2B633AD-CA21-756F-93AD-0256093A38DD}"/>
                </a:ext>
              </a:extLst>
            </p:cNvPr>
            <p:cNvSpPr txBox="1"/>
            <p:nvPr/>
          </p:nvSpPr>
          <p:spPr>
            <a:xfrm>
              <a:off x="1193799" y="1061746"/>
              <a:ext cx="1789289" cy="8470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+mj-lt"/>
                </a:rPr>
                <a:t>Environment/Workplace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24046D4-BADB-1E6E-3BC7-13F379626A00}"/>
              </a:ext>
            </a:extLst>
          </p:cNvPr>
          <p:cNvGrpSpPr/>
          <p:nvPr/>
        </p:nvGrpSpPr>
        <p:grpSpPr>
          <a:xfrm>
            <a:off x="256032" y="4544484"/>
            <a:ext cx="2255145" cy="685758"/>
            <a:chOff x="1151467" y="1027288"/>
            <a:chExt cx="1873955" cy="914344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948046B-C8BF-E5E1-4651-99C9FFEEB51B}"/>
                </a:ext>
              </a:extLst>
            </p:cNvPr>
            <p:cNvSpPr/>
            <p:nvPr/>
          </p:nvSpPr>
          <p:spPr>
            <a:xfrm>
              <a:off x="1151467" y="1027288"/>
              <a:ext cx="1873955" cy="530579"/>
            </a:xfrm>
            <a:prstGeom prst="rect">
              <a:avLst/>
            </a:prstGeom>
            <a:noFill/>
            <a:ln w="38100">
              <a:solidFill>
                <a:srgbClr val="007F4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8D4203E-BF5E-196D-044F-C1DC66B0FB79}"/>
                </a:ext>
              </a:extLst>
            </p:cNvPr>
            <p:cNvSpPr txBox="1"/>
            <p:nvPr/>
          </p:nvSpPr>
          <p:spPr>
            <a:xfrm>
              <a:off x="1191518" y="1079857"/>
              <a:ext cx="1820790" cy="861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+mj-lt"/>
                </a:rPr>
                <a:t>Materials/Supplies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0C825CA3-E2E8-6074-E303-F47369A05020}"/>
              </a:ext>
            </a:extLst>
          </p:cNvPr>
          <p:cNvGrpSpPr/>
          <p:nvPr/>
        </p:nvGrpSpPr>
        <p:grpSpPr>
          <a:xfrm>
            <a:off x="2713490" y="4549159"/>
            <a:ext cx="1681764" cy="684431"/>
            <a:chOff x="1151467" y="1027288"/>
            <a:chExt cx="1873955" cy="912575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BC673ED-82D3-91B9-FD42-01FFFAAB8675}"/>
                </a:ext>
              </a:extLst>
            </p:cNvPr>
            <p:cNvSpPr/>
            <p:nvPr/>
          </p:nvSpPr>
          <p:spPr>
            <a:xfrm>
              <a:off x="1151467" y="1027288"/>
              <a:ext cx="1873955" cy="530579"/>
            </a:xfrm>
            <a:prstGeom prst="rect">
              <a:avLst/>
            </a:prstGeom>
            <a:noFill/>
            <a:ln w="38100">
              <a:solidFill>
                <a:srgbClr val="007F4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E375CB0-CE4D-EEE4-5316-95D9877E4183}"/>
                </a:ext>
              </a:extLst>
            </p:cNvPr>
            <p:cNvSpPr txBox="1"/>
            <p:nvPr/>
          </p:nvSpPr>
          <p:spPr>
            <a:xfrm>
              <a:off x="1463322" y="1078088"/>
              <a:ext cx="1408288" cy="861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+mj-lt"/>
                </a:rPr>
                <a:t>Methods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D5C2CB0-82ED-309E-84CE-8C35B73583A8}"/>
              </a:ext>
            </a:extLst>
          </p:cNvPr>
          <p:cNvGrpSpPr/>
          <p:nvPr/>
        </p:nvGrpSpPr>
        <p:grpSpPr>
          <a:xfrm>
            <a:off x="4751180" y="4548816"/>
            <a:ext cx="1725315" cy="684431"/>
            <a:chOff x="1151467" y="1027288"/>
            <a:chExt cx="1873955" cy="912575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85DC12F-6241-3A0F-1ED1-917DA00375C9}"/>
                </a:ext>
              </a:extLst>
            </p:cNvPr>
            <p:cNvSpPr/>
            <p:nvPr/>
          </p:nvSpPr>
          <p:spPr>
            <a:xfrm>
              <a:off x="1151467" y="1027288"/>
              <a:ext cx="1873955" cy="530579"/>
            </a:xfrm>
            <a:prstGeom prst="rect">
              <a:avLst/>
            </a:prstGeom>
            <a:noFill/>
            <a:ln w="38100">
              <a:solidFill>
                <a:srgbClr val="007F4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B506F00-2B46-7D1A-FE93-8EEFC24929EA}"/>
                </a:ext>
              </a:extLst>
            </p:cNvPr>
            <p:cNvSpPr txBox="1"/>
            <p:nvPr/>
          </p:nvSpPr>
          <p:spPr>
            <a:xfrm>
              <a:off x="1334912" y="1078088"/>
              <a:ext cx="1536698" cy="861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+mj-lt"/>
                </a:rPr>
                <a:t>Equipment</a:t>
              </a:r>
            </a:p>
          </p:txBody>
        </p:sp>
      </p:grp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BEF81B2-56AB-D0E6-FCF8-12390DED1D4B}"/>
              </a:ext>
            </a:extLst>
          </p:cNvPr>
          <p:cNvCxnSpPr>
            <a:cxnSpLocks/>
          </p:cNvCxnSpPr>
          <p:nvPr/>
        </p:nvCxnSpPr>
        <p:spPr>
          <a:xfrm>
            <a:off x="1629833" y="2135717"/>
            <a:ext cx="952500" cy="1202267"/>
          </a:xfrm>
          <a:prstGeom prst="line">
            <a:avLst/>
          </a:prstGeom>
          <a:ln w="38100">
            <a:solidFill>
              <a:srgbClr val="007F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CF96015-D783-4A68-6904-F24AC4789269}"/>
              </a:ext>
            </a:extLst>
          </p:cNvPr>
          <p:cNvCxnSpPr>
            <a:cxnSpLocks/>
          </p:cNvCxnSpPr>
          <p:nvPr/>
        </p:nvCxnSpPr>
        <p:spPr>
          <a:xfrm>
            <a:off x="5063071" y="2135717"/>
            <a:ext cx="971549" cy="1209060"/>
          </a:xfrm>
          <a:prstGeom prst="line">
            <a:avLst/>
          </a:prstGeom>
          <a:ln w="38100">
            <a:solidFill>
              <a:srgbClr val="007F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BAE19A5-BD71-0BB9-BA1F-A7F22C8CC052}"/>
              </a:ext>
            </a:extLst>
          </p:cNvPr>
          <p:cNvCxnSpPr>
            <a:cxnSpLocks/>
            <a:endCxn id="13" idx="0"/>
          </p:cNvCxnSpPr>
          <p:nvPr/>
        </p:nvCxnSpPr>
        <p:spPr>
          <a:xfrm flipH="1">
            <a:off x="1383605" y="3320504"/>
            <a:ext cx="1184971" cy="1223980"/>
          </a:xfrm>
          <a:prstGeom prst="line">
            <a:avLst/>
          </a:prstGeom>
          <a:ln w="38100">
            <a:solidFill>
              <a:srgbClr val="007F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DDE43399-9B00-CF9C-57FF-D06F099CA89D}"/>
              </a:ext>
            </a:extLst>
          </p:cNvPr>
          <p:cNvCxnSpPr>
            <a:cxnSpLocks/>
          </p:cNvCxnSpPr>
          <p:nvPr/>
        </p:nvCxnSpPr>
        <p:spPr>
          <a:xfrm flipH="1">
            <a:off x="3568041" y="3327296"/>
            <a:ext cx="1038225" cy="1223979"/>
          </a:xfrm>
          <a:prstGeom prst="line">
            <a:avLst/>
          </a:prstGeom>
          <a:ln w="38100">
            <a:solidFill>
              <a:srgbClr val="007F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0C4858E1-D7A8-9496-F417-E26481FB735F}"/>
              </a:ext>
            </a:extLst>
          </p:cNvPr>
          <p:cNvCxnSpPr>
            <a:cxnSpLocks/>
          </p:cNvCxnSpPr>
          <p:nvPr/>
        </p:nvCxnSpPr>
        <p:spPr>
          <a:xfrm flipH="1">
            <a:off x="5581731" y="3336432"/>
            <a:ext cx="1038225" cy="1223979"/>
          </a:xfrm>
          <a:prstGeom prst="line">
            <a:avLst/>
          </a:prstGeom>
          <a:ln w="38100">
            <a:solidFill>
              <a:srgbClr val="007F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EBE31C87-5501-1CD1-797C-AE63C2E4CD1A}"/>
              </a:ext>
            </a:extLst>
          </p:cNvPr>
          <p:cNvSpPr txBox="1"/>
          <p:nvPr/>
        </p:nvSpPr>
        <p:spPr>
          <a:xfrm>
            <a:off x="7017801" y="2639549"/>
            <a:ext cx="1358908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100" dirty="0">
                <a:latin typeface="+mj-lt"/>
              </a:rPr>
              <a:t>Low or non-existent </a:t>
            </a:r>
          </a:p>
          <a:p>
            <a:r>
              <a:rPr lang="en-US" sz="2100" dirty="0">
                <a:latin typeface="+mj-lt"/>
              </a:rPr>
              <a:t>EID rates</a:t>
            </a:r>
          </a:p>
        </p:txBody>
      </p:sp>
    </p:spTree>
    <p:extLst>
      <p:ext uri="{BB962C8B-B14F-4D97-AF65-F5344CB8AC3E}">
        <p14:creationId xmlns:p14="http://schemas.microsoft.com/office/powerpoint/2010/main" val="3787540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38008F4-5E15-4BC5-91D9-B2F024A30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Breakout rooms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1DEAA5-3E6B-4A93-8EA0-DE275AFCE52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15 minutes</a:t>
            </a:r>
          </a:p>
        </p:txBody>
      </p:sp>
    </p:spTree>
    <p:extLst>
      <p:ext uri="{BB962C8B-B14F-4D97-AF65-F5344CB8AC3E}">
        <p14:creationId xmlns:p14="http://schemas.microsoft.com/office/powerpoint/2010/main" val="4032491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9CE2D-CE50-A191-F4A9-E25EBAAC7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causes did you discuss?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DBBF5E2-F62C-FB40-AF89-B080DDAFBDD7}"/>
              </a:ext>
            </a:extLst>
          </p:cNvPr>
          <p:cNvSpPr/>
          <p:nvPr/>
        </p:nvSpPr>
        <p:spPr>
          <a:xfrm>
            <a:off x="6908800" y="2542117"/>
            <a:ext cx="1439333" cy="1591733"/>
          </a:xfrm>
          <a:prstGeom prst="rect">
            <a:avLst/>
          </a:prstGeom>
          <a:noFill/>
          <a:ln w="38100">
            <a:solidFill>
              <a:srgbClr val="007F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D60BE1C-B36D-2CDD-ACC3-0A5AA7FAA30C}"/>
              </a:ext>
            </a:extLst>
          </p:cNvPr>
          <p:cNvCxnSpPr>
            <a:stCxn id="4" idx="1"/>
          </p:cNvCxnSpPr>
          <p:nvPr/>
        </p:nvCxnSpPr>
        <p:spPr>
          <a:xfrm flipH="1" flipV="1">
            <a:off x="1143000" y="3329517"/>
            <a:ext cx="5765800" cy="8467"/>
          </a:xfrm>
          <a:prstGeom prst="line">
            <a:avLst/>
          </a:prstGeom>
          <a:ln w="38100">
            <a:solidFill>
              <a:srgbClr val="007F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>
            <a:extLst>
              <a:ext uri="{FF2B5EF4-FFF2-40B4-BE49-F238E27FC236}">
                <a16:creationId xmlns:a16="http://schemas.microsoft.com/office/drawing/2014/main" id="{072D4A0D-3644-4C2A-89C1-19338884ADFD}"/>
              </a:ext>
            </a:extLst>
          </p:cNvPr>
          <p:cNvGrpSpPr/>
          <p:nvPr/>
        </p:nvGrpSpPr>
        <p:grpSpPr>
          <a:xfrm>
            <a:off x="863599" y="1737783"/>
            <a:ext cx="1718733" cy="672173"/>
            <a:chOff x="1151467" y="1027288"/>
            <a:chExt cx="1873955" cy="896231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463EC99-AAD7-D92E-33FA-0D2613C1A2AC}"/>
                </a:ext>
              </a:extLst>
            </p:cNvPr>
            <p:cNvSpPr/>
            <p:nvPr/>
          </p:nvSpPr>
          <p:spPr>
            <a:xfrm>
              <a:off x="1151467" y="1027288"/>
              <a:ext cx="1873955" cy="530579"/>
            </a:xfrm>
            <a:prstGeom prst="rect">
              <a:avLst/>
            </a:prstGeom>
            <a:noFill/>
            <a:ln w="38100">
              <a:solidFill>
                <a:srgbClr val="007F4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E345F11-AF4B-61C1-D976-9CBEC35B374F}"/>
                </a:ext>
              </a:extLst>
            </p:cNvPr>
            <p:cNvSpPr txBox="1"/>
            <p:nvPr/>
          </p:nvSpPr>
          <p:spPr>
            <a:xfrm>
              <a:off x="1603022" y="1061744"/>
              <a:ext cx="1140178" cy="861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+mj-lt"/>
                </a:rPr>
                <a:t>People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6C52A58C-5C11-29E1-FD05-4227D78898D3}"/>
              </a:ext>
            </a:extLst>
          </p:cNvPr>
          <p:cNvGrpSpPr/>
          <p:nvPr/>
        </p:nvGrpSpPr>
        <p:grpSpPr>
          <a:xfrm>
            <a:off x="3665009" y="1737782"/>
            <a:ext cx="2876468" cy="672625"/>
            <a:chOff x="1151467" y="1027288"/>
            <a:chExt cx="1873955" cy="881474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CC20CB7-38F5-4129-DE00-6C887A773CE2}"/>
                </a:ext>
              </a:extLst>
            </p:cNvPr>
            <p:cNvSpPr/>
            <p:nvPr/>
          </p:nvSpPr>
          <p:spPr>
            <a:xfrm>
              <a:off x="1151467" y="1027288"/>
              <a:ext cx="1873955" cy="530579"/>
            </a:xfrm>
            <a:prstGeom prst="rect">
              <a:avLst/>
            </a:prstGeom>
            <a:noFill/>
            <a:ln w="38100">
              <a:solidFill>
                <a:srgbClr val="007F4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E2B633AD-CA21-756F-93AD-0256093A38DD}"/>
                </a:ext>
              </a:extLst>
            </p:cNvPr>
            <p:cNvSpPr txBox="1"/>
            <p:nvPr/>
          </p:nvSpPr>
          <p:spPr>
            <a:xfrm>
              <a:off x="1193799" y="1061746"/>
              <a:ext cx="1789289" cy="8470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+mj-lt"/>
                </a:rPr>
                <a:t>Environment/Workplace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24046D4-BADB-1E6E-3BC7-13F379626A00}"/>
              </a:ext>
            </a:extLst>
          </p:cNvPr>
          <p:cNvGrpSpPr/>
          <p:nvPr/>
        </p:nvGrpSpPr>
        <p:grpSpPr>
          <a:xfrm>
            <a:off x="256032" y="4544484"/>
            <a:ext cx="2255145" cy="685758"/>
            <a:chOff x="1151467" y="1027288"/>
            <a:chExt cx="1873955" cy="914344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948046B-C8BF-E5E1-4651-99C9FFEEB51B}"/>
                </a:ext>
              </a:extLst>
            </p:cNvPr>
            <p:cNvSpPr/>
            <p:nvPr/>
          </p:nvSpPr>
          <p:spPr>
            <a:xfrm>
              <a:off x="1151467" y="1027288"/>
              <a:ext cx="1873955" cy="530579"/>
            </a:xfrm>
            <a:prstGeom prst="rect">
              <a:avLst/>
            </a:prstGeom>
            <a:noFill/>
            <a:ln w="38100">
              <a:solidFill>
                <a:srgbClr val="007F4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8D4203E-BF5E-196D-044F-C1DC66B0FB79}"/>
                </a:ext>
              </a:extLst>
            </p:cNvPr>
            <p:cNvSpPr txBox="1"/>
            <p:nvPr/>
          </p:nvSpPr>
          <p:spPr>
            <a:xfrm>
              <a:off x="1191518" y="1079857"/>
              <a:ext cx="1820790" cy="861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+mj-lt"/>
                </a:rPr>
                <a:t>Materials/Supplies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0C825CA3-E2E8-6074-E303-F47369A05020}"/>
              </a:ext>
            </a:extLst>
          </p:cNvPr>
          <p:cNvGrpSpPr/>
          <p:nvPr/>
        </p:nvGrpSpPr>
        <p:grpSpPr>
          <a:xfrm>
            <a:off x="2713490" y="4549159"/>
            <a:ext cx="1681764" cy="684431"/>
            <a:chOff x="1151467" y="1027288"/>
            <a:chExt cx="1873955" cy="912575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BC673ED-82D3-91B9-FD42-01FFFAAB8675}"/>
                </a:ext>
              </a:extLst>
            </p:cNvPr>
            <p:cNvSpPr/>
            <p:nvPr/>
          </p:nvSpPr>
          <p:spPr>
            <a:xfrm>
              <a:off x="1151467" y="1027288"/>
              <a:ext cx="1873955" cy="530579"/>
            </a:xfrm>
            <a:prstGeom prst="rect">
              <a:avLst/>
            </a:prstGeom>
            <a:noFill/>
            <a:ln w="38100">
              <a:solidFill>
                <a:srgbClr val="007F4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E375CB0-CE4D-EEE4-5316-95D9877E4183}"/>
                </a:ext>
              </a:extLst>
            </p:cNvPr>
            <p:cNvSpPr txBox="1"/>
            <p:nvPr/>
          </p:nvSpPr>
          <p:spPr>
            <a:xfrm>
              <a:off x="1463322" y="1078088"/>
              <a:ext cx="1408288" cy="861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+mj-lt"/>
                </a:rPr>
                <a:t>Methods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D5C2CB0-82ED-309E-84CE-8C35B73583A8}"/>
              </a:ext>
            </a:extLst>
          </p:cNvPr>
          <p:cNvGrpSpPr/>
          <p:nvPr/>
        </p:nvGrpSpPr>
        <p:grpSpPr>
          <a:xfrm>
            <a:off x="4751180" y="4548816"/>
            <a:ext cx="1725315" cy="684431"/>
            <a:chOff x="1151467" y="1027288"/>
            <a:chExt cx="1873955" cy="912575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85DC12F-6241-3A0F-1ED1-917DA00375C9}"/>
                </a:ext>
              </a:extLst>
            </p:cNvPr>
            <p:cNvSpPr/>
            <p:nvPr/>
          </p:nvSpPr>
          <p:spPr>
            <a:xfrm>
              <a:off x="1151467" y="1027288"/>
              <a:ext cx="1873955" cy="530579"/>
            </a:xfrm>
            <a:prstGeom prst="rect">
              <a:avLst/>
            </a:prstGeom>
            <a:noFill/>
            <a:ln w="38100">
              <a:solidFill>
                <a:srgbClr val="007F4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B506F00-2B46-7D1A-FE93-8EEFC24929EA}"/>
                </a:ext>
              </a:extLst>
            </p:cNvPr>
            <p:cNvSpPr txBox="1"/>
            <p:nvPr/>
          </p:nvSpPr>
          <p:spPr>
            <a:xfrm>
              <a:off x="1334912" y="1078088"/>
              <a:ext cx="1536698" cy="861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+mj-lt"/>
                </a:rPr>
                <a:t>Equipment</a:t>
              </a:r>
            </a:p>
          </p:txBody>
        </p:sp>
      </p:grp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BEF81B2-56AB-D0E6-FCF8-12390DED1D4B}"/>
              </a:ext>
            </a:extLst>
          </p:cNvPr>
          <p:cNvCxnSpPr>
            <a:cxnSpLocks/>
          </p:cNvCxnSpPr>
          <p:nvPr/>
        </p:nvCxnSpPr>
        <p:spPr>
          <a:xfrm>
            <a:off x="1629833" y="2135717"/>
            <a:ext cx="952500" cy="1202267"/>
          </a:xfrm>
          <a:prstGeom prst="line">
            <a:avLst/>
          </a:prstGeom>
          <a:ln w="38100">
            <a:solidFill>
              <a:srgbClr val="007F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CF96015-D783-4A68-6904-F24AC4789269}"/>
              </a:ext>
            </a:extLst>
          </p:cNvPr>
          <p:cNvCxnSpPr>
            <a:cxnSpLocks/>
          </p:cNvCxnSpPr>
          <p:nvPr/>
        </p:nvCxnSpPr>
        <p:spPr>
          <a:xfrm>
            <a:off x="5063071" y="2135717"/>
            <a:ext cx="971549" cy="1209060"/>
          </a:xfrm>
          <a:prstGeom prst="line">
            <a:avLst/>
          </a:prstGeom>
          <a:ln w="38100">
            <a:solidFill>
              <a:srgbClr val="007F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BAE19A5-BD71-0BB9-BA1F-A7F22C8CC052}"/>
              </a:ext>
            </a:extLst>
          </p:cNvPr>
          <p:cNvCxnSpPr>
            <a:cxnSpLocks/>
            <a:endCxn id="13" idx="0"/>
          </p:cNvCxnSpPr>
          <p:nvPr/>
        </p:nvCxnSpPr>
        <p:spPr>
          <a:xfrm flipH="1">
            <a:off x="1383605" y="3320504"/>
            <a:ext cx="1184971" cy="1223980"/>
          </a:xfrm>
          <a:prstGeom prst="line">
            <a:avLst/>
          </a:prstGeom>
          <a:ln w="38100">
            <a:solidFill>
              <a:srgbClr val="007F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DDE43399-9B00-CF9C-57FF-D06F099CA89D}"/>
              </a:ext>
            </a:extLst>
          </p:cNvPr>
          <p:cNvCxnSpPr>
            <a:cxnSpLocks/>
          </p:cNvCxnSpPr>
          <p:nvPr/>
        </p:nvCxnSpPr>
        <p:spPr>
          <a:xfrm flipH="1">
            <a:off x="3568041" y="3327296"/>
            <a:ext cx="1038225" cy="1223979"/>
          </a:xfrm>
          <a:prstGeom prst="line">
            <a:avLst/>
          </a:prstGeom>
          <a:ln w="38100">
            <a:solidFill>
              <a:srgbClr val="007F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0C4858E1-D7A8-9496-F417-E26481FB735F}"/>
              </a:ext>
            </a:extLst>
          </p:cNvPr>
          <p:cNvCxnSpPr>
            <a:cxnSpLocks/>
          </p:cNvCxnSpPr>
          <p:nvPr/>
        </p:nvCxnSpPr>
        <p:spPr>
          <a:xfrm flipH="1">
            <a:off x="5581731" y="3336432"/>
            <a:ext cx="1038225" cy="1223979"/>
          </a:xfrm>
          <a:prstGeom prst="line">
            <a:avLst/>
          </a:prstGeom>
          <a:ln w="38100">
            <a:solidFill>
              <a:srgbClr val="007F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EBE31C87-5501-1CD1-797C-AE63C2E4CD1A}"/>
              </a:ext>
            </a:extLst>
          </p:cNvPr>
          <p:cNvSpPr txBox="1"/>
          <p:nvPr/>
        </p:nvSpPr>
        <p:spPr>
          <a:xfrm>
            <a:off x="7017801" y="2639549"/>
            <a:ext cx="1358908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100" dirty="0">
                <a:latin typeface="+mj-lt"/>
              </a:rPr>
              <a:t>Low or non-existent </a:t>
            </a:r>
          </a:p>
          <a:p>
            <a:r>
              <a:rPr lang="en-US" sz="2100" dirty="0">
                <a:latin typeface="+mj-lt"/>
              </a:rPr>
              <a:t>EID rates</a:t>
            </a: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AE42BAB1-9339-6899-FE07-F02B6BEF23B4}"/>
              </a:ext>
            </a:extLst>
          </p:cNvPr>
          <p:cNvSpPr txBox="1">
            <a:spLocks/>
          </p:cNvSpPr>
          <p:nvPr/>
        </p:nvSpPr>
        <p:spPr>
          <a:xfrm>
            <a:off x="628650" y="5641289"/>
            <a:ext cx="7886700" cy="7678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rgbClr val="008D98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i="1" dirty="0">
                <a:sym typeface="Wingdings" panose="05000000000000000000" pitchFamily="2" charset="2"/>
              </a:rPr>
              <a:t> </a:t>
            </a:r>
            <a:r>
              <a:rPr lang="en-US" i="1" dirty="0"/>
              <a:t>What might the solutions be?</a:t>
            </a:r>
          </a:p>
        </p:txBody>
      </p:sp>
    </p:spTree>
    <p:extLst>
      <p:ext uri="{BB962C8B-B14F-4D97-AF65-F5344CB8AC3E}">
        <p14:creationId xmlns:p14="http://schemas.microsoft.com/office/powerpoint/2010/main" val="794180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26DE8-C4EE-A5EF-EA1F-A840F95EA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causes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83A54E-F5F6-19A5-5E64-E6798F1FDC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8224" y="1133015"/>
            <a:ext cx="8558784" cy="5440476"/>
          </a:xfrm>
        </p:spPr>
        <p:txBody>
          <a:bodyPr numCol="2" spcCol="274320">
            <a:noAutofit/>
          </a:bodyPr>
          <a:lstStyle/>
          <a:p>
            <a:pPr marL="0" indent="0" fontAlgn="base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600" u="sng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People </a:t>
            </a:r>
            <a:endParaRPr lang="en-US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fontAlgn="base">
              <a:lnSpc>
                <a:spcPct val="110000"/>
              </a:lnSpc>
              <a:spcBef>
                <a:spcPts val="0"/>
              </a:spcBef>
            </a:pPr>
            <a:r>
              <a:rPr lang="en-US" sz="1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Parent/caregiver lack of information/not aware of EID </a:t>
            </a: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fontAlgn="base">
              <a:lnSpc>
                <a:spcPct val="110000"/>
              </a:lnSpc>
              <a:spcBef>
                <a:spcPts val="0"/>
              </a:spcBef>
            </a:pPr>
            <a:r>
              <a:rPr lang="en-US" sz="1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Parent/caregiver avoiding EID due to concerns about stigma </a:t>
            </a: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fontAlgn="base">
              <a:lnSpc>
                <a:spcPct val="110000"/>
              </a:lnSpc>
              <a:spcBef>
                <a:spcPts val="0"/>
              </a:spcBef>
            </a:pPr>
            <a:r>
              <a:rPr lang="en-US" sz="1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Inability to reach parent post-partum </a:t>
            </a: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fontAlgn="base">
              <a:lnSpc>
                <a:spcPct val="110000"/>
              </a:lnSpc>
              <a:spcBef>
                <a:spcPts val="0"/>
              </a:spcBef>
            </a:pPr>
            <a:r>
              <a:rPr lang="en-US" sz="1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Provider lack of knowledge of EID </a:t>
            </a: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fontAlgn="base">
              <a:lnSpc>
                <a:spcPct val="110000"/>
              </a:lnSpc>
              <a:spcBef>
                <a:spcPts val="0"/>
              </a:spcBef>
            </a:pPr>
            <a:r>
              <a:rPr lang="en-US" sz="1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Provider not offering/recommending EID </a:t>
            </a: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fontAlgn="base">
              <a:lnSpc>
                <a:spcPct val="110000"/>
              </a:lnSpc>
              <a:spcBef>
                <a:spcPts val="0"/>
              </a:spcBef>
            </a:pPr>
            <a:r>
              <a:rPr lang="en-US" sz="1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Health professional, phlebotomist or lab technician may not be present to either obtain sample or run the test </a:t>
            </a: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fontAlgn="base">
              <a:lnSpc>
                <a:spcPct val="110000"/>
              </a:lnSpc>
              <a:spcBef>
                <a:spcPts val="0"/>
              </a:spcBef>
              <a:buNone/>
            </a:pP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fontAlgn="base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600" u="sng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Environment/workplace </a:t>
            </a:r>
            <a:endParaRPr lang="en-US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fontAlgn="base">
              <a:lnSpc>
                <a:spcPct val="110000"/>
              </a:lnSpc>
              <a:spcBef>
                <a:spcPts val="0"/>
              </a:spcBef>
            </a:pPr>
            <a:r>
              <a:rPr lang="en-US" sz="1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HIV stigma/discrimination in communities </a:t>
            </a: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fontAlgn="base">
              <a:lnSpc>
                <a:spcPct val="110000"/>
              </a:lnSpc>
              <a:spcBef>
                <a:spcPts val="0"/>
              </a:spcBef>
            </a:pPr>
            <a:r>
              <a:rPr lang="en-US" sz="1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Transportation network is disrupted </a:t>
            </a: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fontAlgn="base">
              <a:lnSpc>
                <a:spcPct val="110000"/>
              </a:lnSpc>
              <a:spcBef>
                <a:spcPts val="0"/>
              </a:spcBef>
            </a:pPr>
            <a:r>
              <a:rPr lang="en-US" sz="1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Difficult for parent/caregiver to come for EID </a:t>
            </a: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fontAlgn="base">
              <a:lnSpc>
                <a:spcPct val="110000"/>
              </a:lnSpc>
              <a:spcBef>
                <a:spcPts val="0"/>
              </a:spcBef>
            </a:pPr>
            <a:r>
              <a:rPr lang="en-US" sz="1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Difficult for laboratory to send sample or obtain materials/supplies </a:t>
            </a: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fontAlgn="base">
              <a:lnSpc>
                <a:spcPct val="110000"/>
              </a:lnSpc>
              <a:spcBef>
                <a:spcPts val="0"/>
              </a:spcBef>
            </a:pPr>
            <a:r>
              <a:rPr lang="en-US" sz="1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Laboratory is closed </a:t>
            </a: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fontAlgn="base">
              <a:lnSpc>
                <a:spcPct val="110000"/>
              </a:lnSpc>
              <a:spcBef>
                <a:spcPts val="0"/>
              </a:spcBef>
              <a:buNone/>
            </a:pP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fontAlgn="base">
              <a:lnSpc>
                <a:spcPct val="110000"/>
              </a:lnSpc>
              <a:spcBef>
                <a:spcPts val="0"/>
              </a:spcBef>
              <a:buNone/>
            </a:pPr>
            <a:endParaRPr lang="en-US" sz="1400" u="sng" dirty="0">
              <a:solidFill>
                <a:srgbClr val="231F2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fontAlgn="base">
              <a:lnSpc>
                <a:spcPct val="110000"/>
              </a:lnSpc>
              <a:spcBef>
                <a:spcPts val="0"/>
              </a:spcBef>
              <a:buNone/>
            </a:pPr>
            <a:endParaRPr lang="en-US" sz="1400" u="sng" dirty="0">
              <a:solidFill>
                <a:srgbClr val="231F2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fontAlgn="base">
              <a:lnSpc>
                <a:spcPct val="110000"/>
              </a:lnSpc>
              <a:spcBef>
                <a:spcPts val="0"/>
              </a:spcBef>
              <a:buNone/>
            </a:pPr>
            <a:endParaRPr lang="en-US" sz="1400" u="sng" dirty="0">
              <a:solidFill>
                <a:srgbClr val="231F2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fontAlgn="base">
              <a:lnSpc>
                <a:spcPct val="110000"/>
              </a:lnSpc>
              <a:spcBef>
                <a:spcPts val="0"/>
              </a:spcBef>
              <a:buNone/>
            </a:pPr>
            <a:endParaRPr lang="en-US" sz="1400" u="sng" dirty="0">
              <a:solidFill>
                <a:srgbClr val="231F2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fontAlgn="base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600" u="sng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Material/supplies </a:t>
            </a:r>
            <a:endParaRPr lang="en-US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fontAlgn="base">
              <a:lnSpc>
                <a:spcPct val="110000"/>
              </a:lnSpc>
              <a:spcBef>
                <a:spcPts val="0"/>
              </a:spcBef>
            </a:pPr>
            <a:r>
              <a:rPr lang="en-US" sz="1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Point-of-care (POC) EID not available or not on site </a:t>
            </a: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fontAlgn="base">
              <a:lnSpc>
                <a:spcPct val="110000"/>
              </a:lnSpc>
              <a:spcBef>
                <a:spcPts val="0"/>
              </a:spcBef>
            </a:pPr>
            <a:r>
              <a:rPr lang="en-US" sz="1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Reagents not available or expired </a:t>
            </a: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fontAlgn="base">
              <a:lnSpc>
                <a:spcPct val="110000"/>
              </a:lnSpc>
              <a:spcBef>
                <a:spcPts val="0"/>
              </a:spcBef>
            </a:pPr>
            <a:r>
              <a:rPr lang="en-US" sz="1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Blood draw supplies not available or expired </a:t>
            </a: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fontAlgn="base">
              <a:lnSpc>
                <a:spcPct val="110000"/>
              </a:lnSpc>
              <a:spcBef>
                <a:spcPts val="0"/>
              </a:spcBef>
            </a:pPr>
            <a:r>
              <a:rPr lang="en-US" sz="1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DBS cards not available </a:t>
            </a: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fontAlgn="base">
              <a:lnSpc>
                <a:spcPct val="110000"/>
              </a:lnSpc>
              <a:spcBef>
                <a:spcPts val="0"/>
              </a:spcBef>
              <a:buNone/>
            </a:pPr>
            <a:endParaRPr lang="en-US" sz="1400" u="sng" dirty="0">
              <a:solidFill>
                <a:srgbClr val="231F2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fontAlgn="base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600" u="sng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Methods </a:t>
            </a:r>
            <a:endParaRPr lang="en-US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fontAlgn="base">
              <a:lnSpc>
                <a:spcPct val="120000"/>
              </a:lnSpc>
              <a:spcBef>
                <a:spcPts val="0"/>
              </a:spcBef>
            </a:pPr>
            <a:r>
              <a:rPr lang="en-US" sz="1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High costs </a:t>
            </a: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fontAlgn="base">
              <a:lnSpc>
                <a:spcPct val="120000"/>
              </a:lnSpc>
              <a:spcBef>
                <a:spcPts val="0"/>
              </a:spcBef>
            </a:pPr>
            <a:r>
              <a:rPr lang="en-US" sz="1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Providers may not be aware of protocol </a:t>
            </a: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fontAlgn="base">
              <a:lnSpc>
                <a:spcPct val="120000"/>
              </a:lnSpc>
              <a:spcBef>
                <a:spcPts val="0"/>
              </a:spcBef>
            </a:pPr>
            <a:r>
              <a:rPr lang="en-US" sz="1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Information system slow for return of results or lengthy turnaround time </a:t>
            </a: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fontAlgn="base">
              <a:lnSpc>
                <a:spcPct val="120000"/>
              </a:lnSpc>
              <a:spcBef>
                <a:spcPts val="0"/>
              </a:spcBef>
            </a:pPr>
            <a:r>
              <a:rPr lang="en-US" sz="1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Protocol for EID has not been standardized at your institution </a:t>
            </a: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fontAlgn="base">
              <a:lnSpc>
                <a:spcPct val="120000"/>
              </a:lnSpc>
              <a:spcBef>
                <a:spcPts val="0"/>
              </a:spcBef>
            </a:pPr>
            <a:r>
              <a:rPr lang="en-US" sz="1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Protocol for indeterminate results does not exist </a:t>
            </a: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u="sng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Equipment </a:t>
            </a:r>
            <a:endParaRPr lang="en-US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fontAlgn="base">
              <a:lnSpc>
                <a:spcPct val="120000"/>
              </a:lnSpc>
              <a:spcBef>
                <a:spcPts val="0"/>
              </a:spcBef>
            </a:pPr>
            <a:r>
              <a:rPr lang="en-US" sz="1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Lab machine to test this is not operational </a:t>
            </a: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fontAlgn="base">
              <a:lnSpc>
                <a:spcPct val="120000"/>
              </a:lnSpc>
              <a:spcBef>
                <a:spcPts val="0"/>
              </a:spcBef>
            </a:pPr>
            <a:r>
              <a:rPr lang="en-US" sz="1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Lab machine to run this test is not available at clinical setting </a:t>
            </a: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fontAlgn="base">
              <a:lnSpc>
                <a:spcPct val="120000"/>
              </a:lnSpc>
              <a:spcBef>
                <a:spcPts val="0"/>
              </a:spcBef>
            </a:pPr>
            <a:r>
              <a:rPr lang="en-US" sz="1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 Gene </a:t>
            </a:r>
            <a:r>
              <a:rPr lang="en-US" sz="140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Xpert</a:t>
            </a:r>
            <a:r>
              <a:rPr lang="en-US" sz="1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at this facility </a:t>
            </a: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fontAlgn="base">
              <a:lnSpc>
                <a:spcPct val="120000"/>
              </a:lnSpc>
              <a:spcBef>
                <a:spcPts val="0"/>
              </a:spcBef>
            </a:pPr>
            <a:r>
              <a:rPr lang="en-US" sz="1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HIV DNA PCR technology outdated </a:t>
            </a: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074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1464</TotalTime>
  <Words>576</Words>
  <Application>Microsoft Macintosh PowerPoint</Application>
  <PresentationFormat>On-screen Show (4:3)</PresentationFormat>
  <Paragraphs>89</Paragraphs>
  <Slides>13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Office Theme</vt:lpstr>
      <vt:lpstr>Preventing Vertical Transmission &amp; Care for the Pregnant Woman with HIV Module 4 Zoom Activities</vt:lpstr>
      <vt:lpstr>#1: Fishbone activity Objective: Illustrate factors leading to low EID rates using a fishbone diagram (QI)</vt:lpstr>
      <vt:lpstr>Review</vt:lpstr>
      <vt:lpstr>Fishbone Diagram practice</vt:lpstr>
      <vt:lpstr>Example of a Fishbone Diagram</vt:lpstr>
      <vt:lpstr>Fishbone Diagram</vt:lpstr>
      <vt:lpstr>Breakout rooms </vt:lpstr>
      <vt:lpstr>What causes did you discuss?</vt:lpstr>
      <vt:lpstr>Possible causes</vt:lpstr>
      <vt:lpstr>#2: Multidisciplinary discussion  Objective: Discuss the unique needs of mothers and newborns related to HIV</vt:lpstr>
      <vt:lpstr>Multidisciplinary discussion questions</vt:lpstr>
      <vt:lpstr>Breakout rooms </vt:lpstr>
      <vt:lpstr>Reflection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Melissa Paschuck</cp:lastModifiedBy>
  <cp:revision>53</cp:revision>
  <dcterms:created xsi:type="dcterms:W3CDTF">2019-07-16T18:35:37Z</dcterms:created>
  <dcterms:modified xsi:type="dcterms:W3CDTF">2025-01-08T17:59:42Z</dcterms:modified>
</cp:coreProperties>
</file>