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93" r:id="rId3"/>
    <p:sldId id="268" r:id="rId4"/>
    <p:sldId id="294" r:id="rId5"/>
    <p:sldId id="305" r:id="rId6"/>
    <p:sldId id="306" r:id="rId7"/>
    <p:sldId id="302" r:id="rId8"/>
    <p:sldId id="307" r:id="rId9"/>
    <p:sldId id="308" r:id="rId10"/>
    <p:sldId id="299" r:id="rId11"/>
    <p:sldId id="303" r:id="rId12"/>
    <p:sldId id="304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44"/>
    <a:srgbClr val="008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/>
    <p:restoredTop sz="68384" autoAdjust="0"/>
  </p:normalViewPr>
  <p:slideViewPr>
    <p:cSldViewPr snapToGrid="0" snapToObjects="1" showGuides="1">
      <p:cViewPr varScale="1">
        <p:scale>
          <a:sx n="83" d="100"/>
          <a:sy n="83" d="100"/>
        </p:scale>
        <p:origin x="3152" y="192"/>
      </p:cViewPr>
      <p:guideLst>
        <p:guide orient="horz" pos="175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47559-2918-4618-9D76-F91C1728A3CF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5E111-861C-47B2-B9EC-8D8180E02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47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5E111-861C-47B2-B9EC-8D8180E029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03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5E111-861C-47B2-B9EC-8D8180E029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78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5E111-861C-47B2-B9EC-8D8180E029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41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5E111-861C-47B2-B9EC-8D8180E029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78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C5E111-861C-47B2-B9EC-8D8180E029E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4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61722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6089146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73688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73688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76788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11602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35514"/>
            <a:ext cx="3868340" cy="3566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11602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35514"/>
            <a:ext cx="3887391" cy="3566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683170"/>
            <a:ext cx="9144000" cy="1186404"/>
          </a:xfrm>
          <a:prstGeom prst="rect">
            <a:avLst/>
          </a:prstGeom>
          <a:solidFill>
            <a:srgbClr val="008D98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7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4074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8C6C2-7D59-244A-BB5D-E5CF2D360384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8574" y="6356351"/>
            <a:ext cx="866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B593E-0C47-6E42-A772-477E3CAF1F6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1" y="5813835"/>
            <a:ext cx="2562064" cy="90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8D98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BE2A-EA9B-694C-A811-3AB62FD4E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466" y="2418368"/>
            <a:ext cx="7607068" cy="17907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Preventing Vertical Transmission &amp; Care for the Pregnant Woman with HIV</a:t>
            </a:r>
            <a:br>
              <a:rPr lang="en-US" b="1" dirty="0"/>
            </a:br>
            <a:r>
              <a:rPr lang="en-US" dirty="0"/>
              <a:t>Module 4 Zoom Activities</a:t>
            </a:r>
          </a:p>
        </p:txBody>
      </p:sp>
    </p:spTree>
    <p:extLst>
      <p:ext uri="{BB962C8B-B14F-4D97-AF65-F5344CB8AC3E}">
        <p14:creationId xmlns:p14="http://schemas.microsoft.com/office/powerpoint/2010/main" val="349884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BE2A-EA9B-694C-A811-3AB62FD4E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977" y="2402870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#2: Multidisciplinary discussion </a:t>
            </a:r>
            <a:br>
              <a:rPr lang="en-US" b="1" dirty="0"/>
            </a:br>
            <a:r>
              <a:rPr lang="en-US" sz="3100" dirty="0"/>
              <a:t>Objective: Discuss the unique needs of mothers and newborns related to HIV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48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07CFAD-1C21-4DFD-915A-DA1C74B4C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8845"/>
            <a:ext cx="7886700" cy="4904028"/>
          </a:xfrm>
        </p:spPr>
        <p:txBody>
          <a:bodyPr>
            <a:normAutofit/>
          </a:bodyPr>
          <a:lstStyle/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Describing the challenges that women with a new infant and new diagnosis may face 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Explaining possible solutions to these challenges that you can contribute from the standpoint of your own health profession 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Identifying community resources that may also help address these challenges 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474C799-92EB-4A85-876E-2EACEBC3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Multidisciplinary discussion questions</a:t>
            </a:r>
          </a:p>
        </p:txBody>
      </p:sp>
    </p:spTree>
    <p:extLst>
      <p:ext uri="{BB962C8B-B14F-4D97-AF65-F5344CB8AC3E}">
        <p14:creationId xmlns:p14="http://schemas.microsoft.com/office/powerpoint/2010/main" val="325612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8008F4-5E15-4BC5-91D9-B2F024A30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rooms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DEAA5-3E6B-4A93-8EA0-DE275AFCE5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minutes</a:t>
            </a:r>
          </a:p>
        </p:txBody>
      </p:sp>
    </p:spTree>
    <p:extLst>
      <p:ext uri="{BB962C8B-B14F-4D97-AF65-F5344CB8AC3E}">
        <p14:creationId xmlns:p14="http://schemas.microsoft.com/office/powerpoint/2010/main" val="2630332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3" name="Freeform: Shape 16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18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0" name="Freeform: Shape 19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Freeform: Shape 20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Freeform: Shape 24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1474C799-92EB-4A85-876E-2EACEBC3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Reflection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3029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BE2A-EA9B-694C-A811-3AB62FD4E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976" y="2402870"/>
            <a:ext cx="7254120" cy="17907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#1: Fishbone activity</a:t>
            </a:r>
            <a:br>
              <a:rPr lang="en-US" b="1" dirty="0"/>
            </a:br>
            <a:r>
              <a:rPr lang="en-US" sz="3100" dirty="0"/>
              <a:t>Objective: Illustrate factors leading to low EID rates using a fishbone diagram (QI)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2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474C799-92EB-4A85-876E-2EACEBC3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Review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499D8A-BE79-B19A-F126-2F80DD4BB6CB}"/>
              </a:ext>
            </a:extLst>
          </p:cNvPr>
          <p:cNvSpPr/>
          <p:nvPr/>
        </p:nvSpPr>
        <p:spPr>
          <a:xfrm>
            <a:off x="408813" y="1437130"/>
            <a:ext cx="7667625" cy="505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540" lvl="0" indent="-342900" fontAlgn="base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b="1" dirty="0"/>
              <a:t>Preventing mother to child transmission (PMTCT)</a:t>
            </a:r>
            <a:r>
              <a:rPr lang="en-US" dirty="0"/>
              <a:t> is an integrated approach to service delivery to:</a:t>
            </a:r>
          </a:p>
          <a:p>
            <a:pPr marL="800100" marR="2540" lvl="1" indent="-342900" fontAlgn="base">
              <a:lnSpc>
                <a:spcPct val="110000"/>
              </a:lnSpc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600" dirty="0"/>
              <a:t>Prevent pregnant women who are HIV- from acquiring HIV during pregnancy or breastfeeding</a:t>
            </a:r>
          </a:p>
          <a:p>
            <a:pPr marL="800100" marR="2540" lvl="1" indent="-342900" fontAlgn="base">
              <a:lnSpc>
                <a:spcPct val="110000"/>
              </a:lnSpc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600" dirty="0"/>
              <a:t>Ensure pregnant women with HIV are maintained on effective ART from pregnancy through delivery and breastfeeding</a:t>
            </a:r>
          </a:p>
          <a:p>
            <a:pPr marL="800100" marR="2540" lvl="1" indent="-342900" fontAlgn="base">
              <a:lnSpc>
                <a:spcPct val="110000"/>
              </a:lnSpc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600" dirty="0"/>
              <a:t>Minimize the risk of transmission at delivery through various obstetric approaches</a:t>
            </a:r>
          </a:p>
          <a:p>
            <a:pPr marL="800100" marR="2540" lvl="1" indent="-342900" fontAlgn="base">
              <a:lnSpc>
                <a:spcPct val="110000"/>
              </a:lnSpc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600" dirty="0"/>
              <a:t>Ensure HIV-exposed newborns receive appropriate prophylactic ART</a:t>
            </a:r>
          </a:p>
          <a:p>
            <a:pPr marL="342900" marR="2540" lvl="0" indent="-342900" fontAlgn="base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b="1" dirty="0">
                <a:sym typeface="Wingdings" panose="05000000000000000000" pitchFamily="2" charset="2"/>
              </a:rPr>
              <a:t>Early infant diagnosis (EID)</a:t>
            </a:r>
            <a:r>
              <a:rPr lang="en-US" dirty="0"/>
              <a:t> is critical to early initiation of lifesaving treatment and all healthcare providers can play a role in encouraging mothers to have their babies tested. </a:t>
            </a:r>
          </a:p>
          <a:p>
            <a:pPr marL="800100" marR="2540" lvl="1" indent="-342900" fontAlgn="base">
              <a:lnSpc>
                <a:spcPct val="110000"/>
              </a:lnSpc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600" dirty="0"/>
              <a:t>WHO recommends infants born to mothers with HIV should be tested for HIV-1 DNA between 4 and 6 weeks of age.</a:t>
            </a:r>
          </a:p>
          <a:p>
            <a:pPr marL="800100" marR="2540" lvl="1" indent="-342900" fontAlgn="base">
              <a:lnSpc>
                <a:spcPct val="110000"/>
              </a:lnSpc>
              <a:spcAft>
                <a:spcPts val="20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600" dirty="0"/>
              <a:t>Children should have a repeat HIV DNA test at 18 months and/or when breastfeeding ends, whichever one is later, to provide the final infant diagnosis. </a:t>
            </a:r>
            <a:r>
              <a:rPr lang="en-US" dirty="0"/>
              <a:t> </a:t>
            </a:r>
            <a:endParaRPr lang="en-US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20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07CFAD-1C21-4DFD-915A-DA1C74B4C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764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A Fishbone Diagram “graphically displays the relationship of the causes to the effect and to each other, helping teams identify areas for improvement”</a:t>
            </a:r>
            <a:r>
              <a:rPr lang="en-US" baseline="30000" dirty="0"/>
              <a:t>1</a:t>
            </a:r>
            <a:endParaRPr lang="en-US" dirty="0"/>
          </a:p>
          <a:p>
            <a:r>
              <a:rPr lang="en-US" dirty="0"/>
              <a:t>In your group, you will fill out a fishbone diagram to ascertain reasons why EID rates in your clinical setting are low or nonexistent.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474C799-92EB-4A85-876E-2EACEBC3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Fishbone Diagram practice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0719A1-5F0E-8647-847D-A4FA84F53B88}"/>
              </a:ext>
            </a:extLst>
          </p:cNvPr>
          <p:cNvSpPr txBox="1"/>
          <p:nvPr/>
        </p:nvSpPr>
        <p:spPr>
          <a:xfrm>
            <a:off x="4451955" y="6365915"/>
            <a:ext cx="44759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+mj-lt"/>
              </a:rPr>
              <a:t>1. Institute for Healthcare Improvement Patient Safety Essentials Toolkit</a:t>
            </a:r>
          </a:p>
        </p:txBody>
      </p:sp>
    </p:spTree>
    <p:extLst>
      <p:ext uri="{BB962C8B-B14F-4D97-AF65-F5344CB8AC3E}">
        <p14:creationId xmlns:p14="http://schemas.microsoft.com/office/powerpoint/2010/main" val="1335087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6A18-E099-9707-004D-DDDBA0B3C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Fishbone Diagram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99BBC2-14D0-89D2-C117-48460D24E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666" y="1548645"/>
            <a:ext cx="7172538" cy="387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7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9CE2D-CE50-A191-F4A9-E25EBAAC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Fishbone Diagram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BBF5E2-F62C-FB40-AF89-B080DDAFBDD7}"/>
              </a:ext>
            </a:extLst>
          </p:cNvPr>
          <p:cNvSpPr/>
          <p:nvPr/>
        </p:nvSpPr>
        <p:spPr>
          <a:xfrm>
            <a:off x="6908800" y="2542117"/>
            <a:ext cx="1439333" cy="1591733"/>
          </a:xfrm>
          <a:prstGeom prst="rect">
            <a:avLst/>
          </a:prstGeom>
          <a:noFill/>
          <a:ln w="38100">
            <a:solidFill>
              <a:srgbClr val="007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D60BE1C-B36D-2CDD-ACC3-0A5AA7FAA30C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1143000" y="3329517"/>
            <a:ext cx="5765800" cy="8467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072D4A0D-3644-4C2A-89C1-19338884ADFD}"/>
              </a:ext>
            </a:extLst>
          </p:cNvPr>
          <p:cNvGrpSpPr/>
          <p:nvPr/>
        </p:nvGrpSpPr>
        <p:grpSpPr>
          <a:xfrm>
            <a:off x="863599" y="1737783"/>
            <a:ext cx="1718733" cy="672173"/>
            <a:chOff x="1151467" y="1027288"/>
            <a:chExt cx="1873955" cy="8962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463EC99-AAD7-D92E-33FA-0D2613C1A2AC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345F11-AF4B-61C1-D976-9CBEC35B374F}"/>
                </a:ext>
              </a:extLst>
            </p:cNvPr>
            <p:cNvSpPr txBox="1"/>
            <p:nvPr/>
          </p:nvSpPr>
          <p:spPr>
            <a:xfrm>
              <a:off x="1603022" y="1061744"/>
              <a:ext cx="1140178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People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C52A58C-5C11-29E1-FD05-4227D78898D3}"/>
              </a:ext>
            </a:extLst>
          </p:cNvPr>
          <p:cNvGrpSpPr/>
          <p:nvPr/>
        </p:nvGrpSpPr>
        <p:grpSpPr>
          <a:xfrm>
            <a:off x="3665009" y="1737782"/>
            <a:ext cx="2876468" cy="672625"/>
            <a:chOff x="1151467" y="1027288"/>
            <a:chExt cx="1873955" cy="88147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CC20CB7-38F5-4129-DE00-6C887A773CE2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2B633AD-CA21-756F-93AD-0256093A38DD}"/>
                </a:ext>
              </a:extLst>
            </p:cNvPr>
            <p:cNvSpPr txBox="1"/>
            <p:nvPr/>
          </p:nvSpPr>
          <p:spPr>
            <a:xfrm>
              <a:off x="1193799" y="1061746"/>
              <a:ext cx="1789289" cy="847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Environment/Workplace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24046D4-BADB-1E6E-3BC7-13F379626A00}"/>
              </a:ext>
            </a:extLst>
          </p:cNvPr>
          <p:cNvGrpSpPr/>
          <p:nvPr/>
        </p:nvGrpSpPr>
        <p:grpSpPr>
          <a:xfrm>
            <a:off x="256032" y="4544484"/>
            <a:ext cx="2255145" cy="685758"/>
            <a:chOff x="1151467" y="1027288"/>
            <a:chExt cx="1873955" cy="9143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948046B-C8BF-E5E1-4651-99C9FFEEB51B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8D4203E-BF5E-196D-044F-C1DC66B0FB79}"/>
                </a:ext>
              </a:extLst>
            </p:cNvPr>
            <p:cNvSpPr txBox="1"/>
            <p:nvPr/>
          </p:nvSpPr>
          <p:spPr>
            <a:xfrm>
              <a:off x="1191518" y="1079857"/>
              <a:ext cx="1820790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Materials/Supplies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C825CA3-E2E8-6074-E303-F47369A05020}"/>
              </a:ext>
            </a:extLst>
          </p:cNvPr>
          <p:cNvGrpSpPr/>
          <p:nvPr/>
        </p:nvGrpSpPr>
        <p:grpSpPr>
          <a:xfrm>
            <a:off x="2713490" y="4549159"/>
            <a:ext cx="1681764" cy="684431"/>
            <a:chOff x="1151467" y="1027288"/>
            <a:chExt cx="1873955" cy="91257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BC673ED-82D3-91B9-FD42-01FFFAAB8675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E375CB0-CE4D-EEE4-5316-95D9877E4183}"/>
                </a:ext>
              </a:extLst>
            </p:cNvPr>
            <p:cNvSpPr txBox="1"/>
            <p:nvPr/>
          </p:nvSpPr>
          <p:spPr>
            <a:xfrm>
              <a:off x="1463322" y="1078088"/>
              <a:ext cx="1408288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Methods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D5C2CB0-82ED-309E-84CE-8C35B73583A8}"/>
              </a:ext>
            </a:extLst>
          </p:cNvPr>
          <p:cNvGrpSpPr/>
          <p:nvPr/>
        </p:nvGrpSpPr>
        <p:grpSpPr>
          <a:xfrm>
            <a:off x="4751180" y="4548816"/>
            <a:ext cx="1725315" cy="684431"/>
            <a:chOff x="1151467" y="1027288"/>
            <a:chExt cx="1873955" cy="91257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5DC12F-6241-3A0F-1ED1-917DA00375C9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506F00-2B46-7D1A-FE93-8EEFC24929EA}"/>
                </a:ext>
              </a:extLst>
            </p:cNvPr>
            <p:cNvSpPr txBox="1"/>
            <p:nvPr/>
          </p:nvSpPr>
          <p:spPr>
            <a:xfrm>
              <a:off x="1334912" y="1078088"/>
              <a:ext cx="1536698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Equipment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BEF81B2-56AB-D0E6-FCF8-12390DED1D4B}"/>
              </a:ext>
            </a:extLst>
          </p:cNvPr>
          <p:cNvCxnSpPr>
            <a:cxnSpLocks/>
          </p:cNvCxnSpPr>
          <p:nvPr/>
        </p:nvCxnSpPr>
        <p:spPr>
          <a:xfrm>
            <a:off x="1629833" y="2135717"/>
            <a:ext cx="952500" cy="1202267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CF96015-D783-4A68-6904-F24AC4789269}"/>
              </a:ext>
            </a:extLst>
          </p:cNvPr>
          <p:cNvCxnSpPr>
            <a:cxnSpLocks/>
          </p:cNvCxnSpPr>
          <p:nvPr/>
        </p:nvCxnSpPr>
        <p:spPr>
          <a:xfrm>
            <a:off x="5063071" y="2135717"/>
            <a:ext cx="971549" cy="1209060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E19A5-BD71-0BB9-BA1F-A7F22C8CC052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1383605" y="3320504"/>
            <a:ext cx="1184971" cy="1223980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DE43399-9B00-CF9C-57FF-D06F099CA89D}"/>
              </a:ext>
            </a:extLst>
          </p:cNvPr>
          <p:cNvCxnSpPr>
            <a:cxnSpLocks/>
          </p:cNvCxnSpPr>
          <p:nvPr/>
        </p:nvCxnSpPr>
        <p:spPr>
          <a:xfrm flipH="1">
            <a:off x="3568041" y="3327296"/>
            <a:ext cx="1038225" cy="1223979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C4858E1-D7A8-9496-F417-E26481FB735F}"/>
              </a:ext>
            </a:extLst>
          </p:cNvPr>
          <p:cNvCxnSpPr>
            <a:cxnSpLocks/>
          </p:cNvCxnSpPr>
          <p:nvPr/>
        </p:nvCxnSpPr>
        <p:spPr>
          <a:xfrm flipH="1">
            <a:off x="5581731" y="3336432"/>
            <a:ext cx="1038225" cy="1223979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BE31C87-5501-1CD1-797C-AE63C2E4CD1A}"/>
              </a:ext>
            </a:extLst>
          </p:cNvPr>
          <p:cNvSpPr txBox="1"/>
          <p:nvPr/>
        </p:nvSpPr>
        <p:spPr>
          <a:xfrm>
            <a:off x="7017801" y="2639549"/>
            <a:ext cx="135890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+mj-lt"/>
              </a:rPr>
              <a:t>Low or non-existent </a:t>
            </a:r>
          </a:p>
          <a:p>
            <a:r>
              <a:rPr lang="en-US" sz="2100" dirty="0">
                <a:latin typeface="+mj-lt"/>
              </a:rPr>
              <a:t>EID rates</a:t>
            </a:r>
          </a:p>
        </p:txBody>
      </p:sp>
    </p:spTree>
    <p:extLst>
      <p:ext uri="{BB962C8B-B14F-4D97-AF65-F5344CB8AC3E}">
        <p14:creationId xmlns:p14="http://schemas.microsoft.com/office/powerpoint/2010/main" val="378754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8008F4-5E15-4BC5-91D9-B2F024A30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rooms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DEAA5-3E6B-4A93-8EA0-DE275AFCE5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15 minutes</a:t>
            </a:r>
          </a:p>
        </p:txBody>
      </p:sp>
    </p:spTree>
    <p:extLst>
      <p:ext uri="{BB962C8B-B14F-4D97-AF65-F5344CB8AC3E}">
        <p14:creationId xmlns:p14="http://schemas.microsoft.com/office/powerpoint/2010/main" val="4032491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9CE2D-CE50-A191-F4A9-E25EBAAC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causes did you discuss?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BBF5E2-F62C-FB40-AF89-B080DDAFBDD7}"/>
              </a:ext>
            </a:extLst>
          </p:cNvPr>
          <p:cNvSpPr/>
          <p:nvPr/>
        </p:nvSpPr>
        <p:spPr>
          <a:xfrm>
            <a:off x="6908800" y="2542117"/>
            <a:ext cx="1439333" cy="1591733"/>
          </a:xfrm>
          <a:prstGeom prst="rect">
            <a:avLst/>
          </a:prstGeom>
          <a:noFill/>
          <a:ln w="38100">
            <a:solidFill>
              <a:srgbClr val="007F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D60BE1C-B36D-2CDD-ACC3-0A5AA7FAA30C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1143000" y="3329517"/>
            <a:ext cx="5765800" cy="8467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072D4A0D-3644-4C2A-89C1-19338884ADFD}"/>
              </a:ext>
            </a:extLst>
          </p:cNvPr>
          <p:cNvGrpSpPr/>
          <p:nvPr/>
        </p:nvGrpSpPr>
        <p:grpSpPr>
          <a:xfrm>
            <a:off x="863599" y="1737783"/>
            <a:ext cx="1718733" cy="672173"/>
            <a:chOff x="1151467" y="1027288"/>
            <a:chExt cx="1873955" cy="8962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463EC99-AAD7-D92E-33FA-0D2613C1A2AC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345F11-AF4B-61C1-D976-9CBEC35B374F}"/>
                </a:ext>
              </a:extLst>
            </p:cNvPr>
            <p:cNvSpPr txBox="1"/>
            <p:nvPr/>
          </p:nvSpPr>
          <p:spPr>
            <a:xfrm>
              <a:off x="1603022" y="1061744"/>
              <a:ext cx="1140178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People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C52A58C-5C11-29E1-FD05-4227D78898D3}"/>
              </a:ext>
            </a:extLst>
          </p:cNvPr>
          <p:cNvGrpSpPr/>
          <p:nvPr/>
        </p:nvGrpSpPr>
        <p:grpSpPr>
          <a:xfrm>
            <a:off x="3665009" y="1737782"/>
            <a:ext cx="2876468" cy="672625"/>
            <a:chOff x="1151467" y="1027288"/>
            <a:chExt cx="1873955" cy="88147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CC20CB7-38F5-4129-DE00-6C887A773CE2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2B633AD-CA21-756F-93AD-0256093A38DD}"/>
                </a:ext>
              </a:extLst>
            </p:cNvPr>
            <p:cNvSpPr txBox="1"/>
            <p:nvPr/>
          </p:nvSpPr>
          <p:spPr>
            <a:xfrm>
              <a:off x="1193799" y="1061746"/>
              <a:ext cx="1789289" cy="847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Environment/Workplace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24046D4-BADB-1E6E-3BC7-13F379626A00}"/>
              </a:ext>
            </a:extLst>
          </p:cNvPr>
          <p:cNvGrpSpPr/>
          <p:nvPr/>
        </p:nvGrpSpPr>
        <p:grpSpPr>
          <a:xfrm>
            <a:off x="256032" y="4544484"/>
            <a:ext cx="2255145" cy="685758"/>
            <a:chOff x="1151467" y="1027288"/>
            <a:chExt cx="1873955" cy="91434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948046B-C8BF-E5E1-4651-99C9FFEEB51B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8D4203E-BF5E-196D-044F-C1DC66B0FB79}"/>
                </a:ext>
              </a:extLst>
            </p:cNvPr>
            <p:cNvSpPr txBox="1"/>
            <p:nvPr/>
          </p:nvSpPr>
          <p:spPr>
            <a:xfrm>
              <a:off x="1191518" y="1079857"/>
              <a:ext cx="1820790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Materials/Supplies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C825CA3-E2E8-6074-E303-F47369A05020}"/>
              </a:ext>
            </a:extLst>
          </p:cNvPr>
          <p:cNvGrpSpPr/>
          <p:nvPr/>
        </p:nvGrpSpPr>
        <p:grpSpPr>
          <a:xfrm>
            <a:off x="2713490" y="4549159"/>
            <a:ext cx="1681764" cy="684431"/>
            <a:chOff x="1151467" y="1027288"/>
            <a:chExt cx="1873955" cy="91257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BC673ED-82D3-91B9-FD42-01FFFAAB8675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E375CB0-CE4D-EEE4-5316-95D9877E4183}"/>
                </a:ext>
              </a:extLst>
            </p:cNvPr>
            <p:cNvSpPr txBox="1"/>
            <p:nvPr/>
          </p:nvSpPr>
          <p:spPr>
            <a:xfrm>
              <a:off x="1463322" y="1078088"/>
              <a:ext cx="1408288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Methods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D5C2CB0-82ED-309E-84CE-8C35B73583A8}"/>
              </a:ext>
            </a:extLst>
          </p:cNvPr>
          <p:cNvGrpSpPr/>
          <p:nvPr/>
        </p:nvGrpSpPr>
        <p:grpSpPr>
          <a:xfrm>
            <a:off x="4751180" y="4548816"/>
            <a:ext cx="1725315" cy="684431"/>
            <a:chOff x="1151467" y="1027288"/>
            <a:chExt cx="1873955" cy="91257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5DC12F-6241-3A0F-1ED1-917DA00375C9}"/>
                </a:ext>
              </a:extLst>
            </p:cNvPr>
            <p:cNvSpPr/>
            <p:nvPr/>
          </p:nvSpPr>
          <p:spPr>
            <a:xfrm>
              <a:off x="1151467" y="1027288"/>
              <a:ext cx="1873955" cy="530579"/>
            </a:xfrm>
            <a:prstGeom prst="rect">
              <a:avLst/>
            </a:prstGeom>
            <a:noFill/>
            <a:ln w="38100">
              <a:solidFill>
                <a:srgbClr val="007F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506F00-2B46-7D1A-FE93-8EEFC24929EA}"/>
                </a:ext>
              </a:extLst>
            </p:cNvPr>
            <p:cNvSpPr txBox="1"/>
            <p:nvPr/>
          </p:nvSpPr>
          <p:spPr>
            <a:xfrm>
              <a:off x="1334912" y="1078088"/>
              <a:ext cx="1536698" cy="861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j-lt"/>
                </a:rPr>
                <a:t>Equipment</a:t>
              </a: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BEF81B2-56AB-D0E6-FCF8-12390DED1D4B}"/>
              </a:ext>
            </a:extLst>
          </p:cNvPr>
          <p:cNvCxnSpPr>
            <a:cxnSpLocks/>
          </p:cNvCxnSpPr>
          <p:nvPr/>
        </p:nvCxnSpPr>
        <p:spPr>
          <a:xfrm>
            <a:off x="1629833" y="2135717"/>
            <a:ext cx="952500" cy="1202267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CF96015-D783-4A68-6904-F24AC4789269}"/>
              </a:ext>
            </a:extLst>
          </p:cNvPr>
          <p:cNvCxnSpPr>
            <a:cxnSpLocks/>
          </p:cNvCxnSpPr>
          <p:nvPr/>
        </p:nvCxnSpPr>
        <p:spPr>
          <a:xfrm>
            <a:off x="5063071" y="2135717"/>
            <a:ext cx="971549" cy="1209060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E19A5-BD71-0BB9-BA1F-A7F22C8CC052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1383605" y="3320504"/>
            <a:ext cx="1184971" cy="1223980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DE43399-9B00-CF9C-57FF-D06F099CA89D}"/>
              </a:ext>
            </a:extLst>
          </p:cNvPr>
          <p:cNvCxnSpPr>
            <a:cxnSpLocks/>
          </p:cNvCxnSpPr>
          <p:nvPr/>
        </p:nvCxnSpPr>
        <p:spPr>
          <a:xfrm flipH="1">
            <a:off x="3568041" y="3327296"/>
            <a:ext cx="1038225" cy="1223979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C4858E1-D7A8-9496-F417-E26481FB735F}"/>
              </a:ext>
            </a:extLst>
          </p:cNvPr>
          <p:cNvCxnSpPr>
            <a:cxnSpLocks/>
          </p:cNvCxnSpPr>
          <p:nvPr/>
        </p:nvCxnSpPr>
        <p:spPr>
          <a:xfrm flipH="1">
            <a:off x="5581731" y="3336432"/>
            <a:ext cx="1038225" cy="1223979"/>
          </a:xfrm>
          <a:prstGeom prst="line">
            <a:avLst/>
          </a:prstGeom>
          <a:ln w="38100">
            <a:solidFill>
              <a:srgbClr val="007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BE31C87-5501-1CD1-797C-AE63C2E4CD1A}"/>
              </a:ext>
            </a:extLst>
          </p:cNvPr>
          <p:cNvSpPr txBox="1"/>
          <p:nvPr/>
        </p:nvSpPr>
        <p:spPr>
          <a:xfrm>
            <a:off x="7017801" y="2639549"/>
            <a:ext cx="135890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+mj-lt"/>
              </a:rPr>
              <a:t>Low or non-existent </a:t>
            </a:r>
          </a:p>
          <a:p>
            <a:r>
              <a:rPr lang="en-US" sz="2100" dirty="0">
                <a:latin typeface="+mj-lt"/>
              </a:rPr>
              <a:t>EID rates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E42BAB1-9339-6899-FE07-F02B6BEF23B4}"/>
              </a:ext>
            </a:extLst>
          </p:cNvPr>
          <p:cNvSpPr txBox="1">
            <a:spLocks/>
          </p:cNvSpPr>
          <p:nvPr/>
        </p:nvSpPr>
        <p:spPr>
          <a:xfrm>
            <a:off x="628650" y="5641289"/>
            <a:ext cx="7886700" cy="767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008D98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>
                <a:sym typeface="Wingdings" panose="05000000000000000000" pitchFamily="2" charset="2"/>
              </a:rPr>
              <a:t> </a:t>
            </a:r>
            <a:r>
              <a:rPr lang="en-US" i="1" dirty="0"/>
              <a:t>What might the solutions be?</a:t>
            </a:r>
          </a:p>
        </p:txBody>
      </p:sp>
    </p:spTree>
    <p:extLst>
      <p:ext uri="{BB962C8B-B14F-4D97-AF65-F5344CB8AC3E}">
        <p14:creationId xmlns:p14="http://schemas.microsoft.com/office/powerpoint/2010/main" val="79418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26DE8-C4EE-A5EF-EA1F-A840F95EA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3A54E-F5F6-19A5-5E64-E6798F1FD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24" y="1133015"/>
            <a:ext cx="8558784" cy="5440476"/>
          </a:xfrm>
        </p:spPr>
        <p:txBody>
          <a:bodyPr numCol="2" spcCol="274320">
            <a:noAutofit/>
          </a:bodyPr>
          <a:lstStyle/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u="sng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 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Parent/caregiver lack of information/not aware of EID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Parent/caregiver avoiding EID due to concerns about stigma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Inability to reach parent post-partum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Provider lack of knowledge of EID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Provider not offering/recommending EID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 professional, phlebotomist or lab technician may not be present to either obtain sample or run the test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u="sng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Environment/workplace 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HIV stigma/discrimination in communities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Transportation network is disrupted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Difficult for parent/caregiver to come for EID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Difficult for laboratory to send sample or obtain materials/supplies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Laboratory is closed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US" sz="1400" u="sng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US" sz="1400" u="sng" dirty="0">
              <a:solidFill>
                <a:srgbClr val="231F2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US" sz="1400" u="sng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US" sz="1400" u="sng" dirty="0">
              <a:solidFill>
                <a:srgbClr val="231F2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u="sng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Material/supplies 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Point-of-care (POC) EID not available or not on site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Reagents not available or expired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Blood draw supplies not available or expired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DBS cards not available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endParaRPr lang="en-US" sz="1400" u="sng" dirty="0"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u="sng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Methods 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 costs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Providers may not be aware of protocol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 system slow for return of results or lengthy turnaround time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Protocol for EID has not been standardized at your institution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Protocol for indeterminate results does not exist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u="sng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Equipment 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Lab machine to test this is not operational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Lab machine to run this test is not available at clinical setting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Gene </a:t>
            </a:r>
            <a:r>
              <a:rPr lang="en-US" sz="1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Xpert</a:t>
            </a: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this facility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en-US" sz="1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HIV DNA PCR technology outdated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07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1464</TotalTime>
  <Words>576</Words>
  <Application>Microsoft Macintosh PowerPoint</Application>
  <PresentationFormat>On-screen Show (4:3)</PresentationFormat>
  <Paragraphs>89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Preventing Vertical Transmission &amp; Care for the Pregnant Woman with HIV Module 4 Zoom Activities</vt:lpstr>
      <vt:lpstr>#1: Fishbone activity Objective: Illustrate factors leading to low EID rates using a fishbone diagram (QI)</vt:lpstr>
      <vt:lpstr>Review</vt:lpstr>
      <vt:lpstr>Fishbone Diagram practice</vt:lpstr>
      <vt:lpstr>Example of a Fishbone Diagram</vt:lpstr>
      <vt:lpstr>Fishbone Diagram</vt:lpstr>
      <vt:lpstr>Breakout rooms </vt:lpstr>
      <vt:lpstr>What causes did you discuss?</vt:lpstr>
      <vt:lpstr>Possible causes</vt:lpstr>
      <vt:lpstr>#2: Multidisciplinary discussion  Objective: Discuss the unique needs of mothers and newborns related to HIV</vt:lpstr>
      <vt:lpstr>Multidisciplinary discussion questions</vt:lpstr>
      <vt:lpstr>Breakout rooms </vt:lpstr>
      <vt:lpstr>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Melissa Paschuck</cp:lastModifiedBy>
  <cp:revision>53</cp:revision>
  <dcterms:created xsi:type="dcterms:W3CDTF">2019-07-16T18:35:37Z</dcterms:created>
  <dcterms:modified xsi:type="dcterms:W3CDTF">2025-01-08T17:59:42Z</dcterms:modified>
</cp:coreProperties>
</file>