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256" r:id="rId2"/>
    <p:sldId id="293" r:id="rId3"/>
    <p:sldId id="268" r:id="rId4"/>
    <p:sldId id="366" r:id="rId5"/>
    <p:sldId id="302" r:id="rId6"/>
    <p:sldId id="364" r:id="rId7"/>
    <p:sldId id="299" r:id="rId8"/>
    <p:sldId id="367" r:id="rId9"/>
    <p:sldId id="303" r:id="rId10"/>
    <p:sldId id="304" r:id="rId11"/>
    <p:sldId id="369" r:id="rId12"/>
    <p:sldId id="370" r:id="rId13"/>
    <p:sldId id="371" r:id="rId14"/>
    <p:sldId id="377" r:id="rId15"/>
    <p:sldId id="372" r:id="rId16"/>
    <p:sldId id="376" r:id="rId17"/>
    <p:sldId id="374" r:id="rId18"/>
    <p:sldId id="3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F44"/>
    <a:srgbClr val="008D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88"/>
    <p:restoredTop sz="83117" autoAdjust="0"/>
  </p:normalViewPr>
  <p:slideViewPr>
    <p:cSldViewPr snapToGrid="0" snapToObjects="1" showGuides="1">
      <p:cViewPr varScale="1">
        <p:scale>
          <a:sx n="99" d="100"/>
          <a:sy n="99" d="100"/>
        </p:scale>
        <p:origin x="1368" y="176"/>
      </p:cViewPr>
      <p:guideLst>
        <p:guide orient="horz" pos="1752"/>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89C838-E1D6-4AB2-9AB2-F742268E2187}" type="doc">
      <dgm:prSet loTypeId="urn:microsoft.com/office/officeart/2008/layout/LinedList" loCatId="list" qsTypeId="urn:microsoft.com/office/officeart/2005/8/quickstyle/simple1" qsCatId="simple" csTypeId="urn:microsoft.com/office/officeart/2005/8/colors/accent6_1" csCatId="accent6" phldr="1"/>
      <dgm:spPr/>
      <dgm:t>
        <a:bodyPr/>
        <a:lstStyle/>
        <a:p>
          <a:endParaRPr lang="en-US"/>
        </a:p>
      </dgm:t>
    </dgm:pt>
    <dgm:pt modelId="{79123393-F2BA-4C2A-947F-43177FD5A601}">
      <dgm:prSet/>
      <dgm:spPr/>
      <dgm:t>
        <a:bodyPr/>
        <a:lstStyle/>
        <a:p>
          <a:r>
            <a:rPr lang="en-US"/>
            <a:t>S&amp;D is experienced by key populations</a:t>
          </a:r>
        </a:p>
      </dgm:t>
    </dgm:pt>
    <dgm:pt modelId="{BBAD2560-9723-472A-B35C-BFE906994058}" type="parTrans" cxnId="{A13310EE-EEE6-46A3-8D5A-534DCC60FE46}">
      <dgm:prSet/>
      <dgm:spPr/>
      <dgm:t>
        <a:bodyPr/>
        <a:lstStyle/>
        <a:p>
          <a:endParaRPr lang="en-US"/>
        </a:p>
      </dgm:t>
    </dgm:pt>
    <dgm:pt modelId="{944B4B70-E369-419B-8739-7425AB69B99C}" type="sibTrans" cxnId="{A13310EE-EEE6-46A3-8D5A-534DCC60FE46}">
      <dgm:prSet/>
      <dgm:spPr/>
      <dgm:t>
        <a:bodyPr/>
        <a:lstStyle/>
        <a:p>
          <a:endParaRPr lang="en-US"/>
        </a:p>
      </dgm:t>
    </dgm:pt>
    <dgm:pt modelId="{A4E975CA-BDEC-4568-8978-73CA0E9F9CA5}">
      <dgm:prSet/>
      <dgm:spPr/>
      <dgm:t>
        <a:bodyPr/>
        <a:lstStyle/>
        <a:p>
          <a:r>
            <a:rPr lang="en-US" dirty="0"/>
            <a:t>Health professionals have biases, even if we are unaware of them</a:t>
          </a:r>
        </a:p>
      </dgm:t>
    </dgm:pt>
    <dgm:pt modelId="{BA057B36-2B1D-48FC-B9CE-7EB8314570BD}" type="parTrans" cxnId="{D976DD3C-9FF1-4DC1-A2EE-924847725293}">
      <dgm:prSet/>
      <dgm:spPr/>
      <dgm:t>
        <a:bodyPr/>
        <a:lstStyle/>
        <a:p>
          <a:endParaRPr lang="en-US"/>
        </a:p>
      </dgm:t>
    </dgm:pt>
    <dgm:pt modelId="{490D6D4A-F568-4DA7-A27E-6C2D4D88BFCB}" type="sibTrans" cxnId="{D976DD3C-9FF1-4DC1-A2EE-924847725293}">
      <dgm:prSet/>
      <dgm:spPr/>
      <dgm:t>
        <a:bodyPr/>
        <a:lstStyle/>
        <a:p>
          <a:endParaRPr lang="en-US"/>
        </a:p>
      </dgm:t>
    </dgm:pt>
    <dgm:pt modelId="{18AE8E6A-6658-4C9C-82AA-06C73C205427}">
      <dgm:prSet/>
      <dgm:spPr/>
      <dgm:t>
        <a:bodyPr/>
        <a:lstStyle/>
        <a:p>
          <a:r>
            <a:rPr lang="en-US"/>
            <a:t>Our biases can adversely affect clinical outcomes</a:t>
          </a:r>
        </a:p>
      </dgm:t>
    </dgm:pt>
    <dgm:pt modelId="{7679B961-0308-4C6E-97A7-BCC1D2E7BF12}" type="parTrans" cxnId="{56BA414E-B4C6-492C-B60D-6B429FB16315}">
      <dgm:prSet/>
      <dgm:spPr/>
      <dgm:t>
        <a:bodyPr/>
        <a:lstStyle/>
        <a:p>
          <a:endParaRPr lang="en-US"/>
        </a:p>
      </dgm:t>
    </dgm:pt>
    <dgm:pt modelId="{42BC30E8-B309-4F2B-8777-0EB3A4A4E2E7}" type="sibTrans" cxnId="{56BA414E-B4C6-492C-B60D-6B429FB16315}">
      <dgm:prSet/>
      <dgm:spPr/>
      <dgm:t>
        <a:bodyPr/>
        <a:lstStyle/>
        <a:p>
          <a:endParaRPr lang="en-US"/>
        </a:p>
      </dgm:t>
    </dgm:pt>
    <dgm:pt modelId="{6240EA27-A02A-477C-BC93-43A707336245}" type="pres">
      <dgm:prSet presAssocID="{1A89C838-E1D6-4AB2-9AB2-F742268E2187}" presName="vert0" presStyleCnt="0">
        <dgm:presLayoutVars>
          <dgm:dir/>
          <dgm:animOne val="branch"/>
          <dgm:animLvl val="lvl"/>
        </dgm:presLayoutVars>
      </dgm:prSet>
      <dgm:spPr/>
    </dgm:pt>
    <dgm:pt modelId="{19B2DAB2-4B83-4F24-982C-F3CB840E0BE4}" type="pres">
      <dgm:prSet presAssocID="{79123393-F2BA-4C2A-947F-43177FD5A601}" presName="thickLine" presStyleLbl="alignNode1" presStyleIdx="0" presStyleCnt="3"/>
      <dgm:spPr/>
    </dgm:pt>
    <dgm:pt modelId="{E9307CB8-7185-48FB-8EE2-F4BF621D28B7}" type="pres">
      <dgm:prSet presAssocID="{79123393-F2BA-4C2A-947F-43177FD5A601}" presName="horz1" presStyleCnt="0"/>
      <dgm:spPr/>
    </dgm:pt>
    <dgm:pt modelId="{9B252CA6-CB3A-48EA-A90F-C4548F06270C}" type="pres">
      <dgm:prSet presAssocID="{79123393-F2BA-4C2A-947F-43177FD5A601}" presName="tx1" presStyleLbl="revTx" presStyleIdx="0" presStyleCnt="3"/>
      <dgm:spPr/>
    </dgm:pt>
    <dgm:pt modelId="{701F3AC5-F767-4A74-ABE3-980EC64752A7}" type="pres">
      <dgm:prSet presAssocID="{79123393-F2BA-4C2A-947F-43177FD5A601}" presName="vert1" presStyleCnt="0"/>
      <dgm:spPr/>
    </dgm:pt>
    <dgm:pt modelId="{C7FF6CF5-6629-473D-870B-C3B75ABA3675}" type="pres">
      <dgm:prSet presAssocID="{A4E975CA-BDEC-4568-8978-73CA0E9F9CA5}" presName="thickLine" presStyleLbl="alignNode1" presStyleIdx="1" presStyleCnt="3"/>
      <dgm:spPr/>
    </dgm:pt>
    <dgm:pt modelId="{B1F582FD-86A6-4865-AEC3-C4D10C34235B}" type="pres">
      <dgm:prSet presAssocID="{A4E975CA-BDEC-4568-8978-73CA0E9F9CA5}" presName="horz1" presStyleCnt="0"/>
      <dgm:spPr/>
    </dgm:pt>
    <dgm:pt modelId="{1C0CA040-47D9-48EE-ADFD-DEC5DFED1951}" type="pres">
      <dgm:prSet presAssocID="{A4E975CA-BDEC-4568-8978-73CA0E9F9CA5}" presName="tx1" presStyleLbl="revTx" presStyleIdx="1" presStyleCnt="3"/>
      <dgm:spPr/>
    </dgm:pt>
    <dgm:pt modelId="{6DB21EFA-FAED-4EEA-9828-3FAE296C1F8E}" type="pres">
      <dgm:prSet presAssocID="{A4E975CA-BDEC-4568-8978-73CA0E9F9CA5}" presName="vert1" presStyleCnt="0"/>
      <dgm:spPr/>
    </dgm:pt>
    <dgm:pt modelId="{021F73F9-244E-4530-98D1-6EF0C67750F8}" type="pres">
      <dgm:prSet presAssocID="{18AE8E6A-6658-4C9C-82AA-06C73C205427}" presName="thickLine" presStyleLbl="alignNode1" presStyleIdx="2" presStyleCnt="3"/>
      <dgm:spPr/>
    </dgm:pt>
    <dgm:pt modelId="{70C3A963-3E03-4C78-803D-D7947D06396A}" type="pres">
      <dgm:prSet presAssocID="{18AE8E6A-6658-4C9C-82AA-06C73C205427}" presName="horz1" presStyleCnt="0"/>
      <dgm:spPr/>
    </dgm:pt>
    <dgm:pt modelId="{6BEF9E66-AC8D-4CAB-BB10-603FCEC8FEFD}" type="pres">
      <dgm:prSet presAssocID="{18AE8E6A-6658-4C9C-82AA-06C73C205427}" presName="tx1" presStyleLbl="revTx" presStyleIdx="2" presStyleCnt="3"/>
      <dgm:spPr/>
    </dgm:pt>
    <dgm:pt modelId="{724F7A4B-D45C-4E78-90F7-0F425098BE96}" type="pres">
      <dgm:prSet presAssocID="{18AE8E6A-6658-4C9C-82AA-06C73C205427}" presName="vert1" presStyleCnt="0"/>
      <dgm:spPr/>
    </dgm:pt>
  </dgm:ptLst>
  <dgm:cxnLst>
    <dgm:cxn modelId="{DF44D110-6FE5-4BC3-9C77-4698C4D70B5E}" type="presOf" srcId="{18AE8E6A-6658-4C9C-82AA-06C73C205427}" destId="{6BEF9E66-AC8D-4CAB-BB10-603FCEC8FEFD}" srcOrd="0" destOrd="0" presId="urn:microsoft.com/office/officeart/2008/layout/LinedList"/>
    <dgm:cxn modelId="{D976DD3C-9FF1-4DC1-A2EE-924847725293}" srcId="{1A89C838-E1D6-4AB2-9AB2-F742268E2187}" destId="{A4E975CA-BDEC-4568-8978-73CA0E9F9CA5}" srcOrd="1" destOrd="0" parTransId="{BA057B36-2B1D-48FC-B9CE-7EB8314570BD}" sibTransId="{490D6D4A-F568-4DA7-A27E-6C2D4D88BFCB}"/>
    <dgm:cxn modelId="{56BA414E-B4C6-492C-B60D-6B429FB16315}" srcId="{1A89C838-E1D6-4AB2-9AB2-F742268E2187}" destId="{18AE8E6A-6658-4C9C-82AA-06C73C205427}" srcOrd="2" destOrd="0" parTransId="{7679B961-0308-4C6E-97A7-BCC1D2E7BF12}" sibTransId="{42BC30E8-B309-4F2B-8777-0EB3A4A4E2E7}"/>
    <dgm:cxn modelId="{98A44981-3B9B-4C59-A4FC-8FA136DDB1DB}" type="presOf" srcId="{79123393-F2BA-4C2A-947F-43177FD5A601}" destId="{9B252CA6-CB3A-48EA-A90F-C4548F06270C}" srcOrd="0" destOrd="0" presId="urn:microsoft.com/office/officeart/2008/layout/LinedList"/>
    <dgm:cxn modelId="{D00842D9-4073-4245-837C-CB0DF9BD8DBB}" type="presOf" srcId="{1A89C838-E1D6-4AB2-9AB2-F742268E2187}" destId="{6240EA27-A02A-477C-BC93-43A707336245}" srcOrd="0" destOrd="0" presId="urn:microsoft.com/office/officeart/2008/layout/LinedList"/>
    <dgm:cxn modelId="{79DAD6EC-F62F-4B0E-8E2D-CC27AEB4A94A}" type="presOf" srcId="{A4E975CA-BDEC-4568-8978-73CA0E9F9CA5}" destId="{1C0CA040-47D9-48EE-ADFD-DEC5DFED1951}" srcOrd="0" destOrd="0" presId="urn:microsoft.com/office/officeart/2008/layout/LinedList"/>
    <dgm:cxn modelId="{A13310EE-EEE6-46A3-8D5A-534DCC60FE46}" srcId="{1A89C838-E1D6-4AB2-9AB2-F742268E2187}" destId="{79123393-F2BA-4C2A-947F-43177FD5A601}" srcOrd="0" destOrd="0" parTransId="{BBAD2560-9723-472A-B35C-BFE906994058}" sibTransId="{944B4B70-E369-419B-8739-7425AB69B99C}"/>
    <dgm:cxn modelId="{9B135CE2-E1A3-4832-9970-FC32E341A016}" type="presParOf" srcId="{6240EA27-A02A-477C-BC93-43A707336245}" destId="{19B2DAB2-4B83-4F24-982C-F3CB840E0BE4}" srcOrd="0" destOrd="0" presId="urn:microsoft.com/office/officeart/2008/layout/LinedList"/>
    <dgm:cxn modelId="{640D1BFF-BA47-4981-A084-8158EE9CC2A1}" type="presParOf" srcId="{6240EA27-A02A-477C-BC93-43A707336245}" destId="{E9307CB8-7185-48FB-8EE2-F4BF621D28B7}" srcOrd="1" destOrd="0" presId="urn:microsoft.com/office/officeart/2008/layout/LinedList"/>
    <dgm:cxn modelId="{74D35282-6D2D-4007-A623-85750E0313EA}" type="presParOf" srcId="{E9307CB8-7185-48FB-8EE2-F4BF621D28B7}" destId="{9B252CA6-CB3A-48EA-A90F-C4548F06270C}" srcOrd="0" destOrd="0" presId="urn:microsoft.com/office/officeart/2008/layout/LinedList"/>
    <dgm:cxn modelId="{A04D71A8-A2E4-4FA4-AA5C-CD7B47B22D63}" type="presParOf" srcId="{E9307CB8-7185-48FB-8EE2-F4BF621D28B7}" destId="{701F3AC5-F767-4A74-ABE3-980EC64752A7}" srcOrd="1" destOrd="0" presId="urn:microsoft.com/office/officeart/2008/layout/LinedList"/>
    <dgm:cxn modelId="{07C04342-D5B8-4DA9-8E28-EC491B6AC0E4}" type="presParOf" srcId="{6240EA27-A02A-477C-BC93-43A707336245}" destId="{C7FF6CF5-6629-473D-870B-C3B75ABA3675}" srcOrd="2" destOrd="0" presId="urn:microsoft.com/office/officeart/2008/layout/LinedList"/>
    <dgm:cxn modelId="{D493BFCC-DCDF-4A5C-BCE5-E48E1B8D66B1}" type="presParOf" srcId="{6240EA27-A02A-477C-BC93-43A707336245}" destId="{B1F582FD-86A6-4865-AEC3-C4D10C34235B}" srcOrd="3" destOrd="0" presId="urn:microsoft.com/office/officeart/2008/layout/LinedList"/>
    <dgm:cxn modelId="{54F1A6CD-3F3D-4F51-96DB-11A6123D9587}" type="presParOf" srcId="{B1F582FD-86A6-4865-AEC3-C4D10C34235B}" destId="{1C0CA040-47D9-48EE-ADFD-DEC5DFED1951}" srcOrd="0" destOrd="0" presId="urn:microsoft.com/office/officeart/2008/layout/LinedList"/>
    <dgm:cxn modelId="{E1537050-D734-4EF2-BC91-B6364D904A37}" type="presParOf" srcId="{B1F582FD-86A6-4865-AEC3-C4D10C34235B}" destId="{6DB21EFA-FAED-4EEA-9828-3FAE296C1F8E}" srcOrd="1" destOrd="0" presId="urn:microsoft.com/office/officeart/2008/layout/LinedList"/>
    <dgm:cxn modelId="{F2B300C0-3E09-470D-A4CF-E4EFC3FDBEC2}" type="presParOf" srcId="{6240EA27-A02A-477C-BC93-43A707336245}" destId="{021F73F9-244E-4530-98D1-6EF0C67750F8}" srcOrd="4" destOrd="0" presId="urn:microsoft.com/office/officeart/2008/layout/LinedList"/>
    <dgm:cxn modelId="{2B042D3A-847E-4979-A70B-A571146BDB37}" type="presParOf" srcId="{6240EA27-A02A-477C-BC93-43A707336245}" destId="{70C3A963-3E03-4C78-803D-D7947D06396A}" srcOrd="5" destOrd="0" presId="urn:microsoft.com/office/officeart/2008/layout/LinedList"/>
    <dgm:cxn modelId="{4F20B79D-76B1-483A-99B1-099CD5CFF096}" type="presParOf" srcId="{70C3A963-3E03-4C78-803D-D7947D06396A}" destId="{6BEF9E66-AC8D-4CAB-BB10-603FCEC8FEFD}" srcOrd="0" destOrd="0" presId="urn:microsoft.com/office/officeart/2008/layout/LinedList"/>
    <dgm:cxn modelId="{AE1C3E10-12AF-4C99-82FC-0689400A5CCB}" type="presParOf" srcId="{70C3A963-3E03-4C78-803D-D7947D06396A}" destId="{724F7A4B-D45C-4E78-90F7-0F425098BE9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B2DAB2-4B83-4F24-982C-F3CB840E0BE4}">
      <dsp:nvSpPr>
        <dsp:cNvPr id="0" name=""/>
        <dsp:cNvSpPr/>
      </dsp:nvSpPr>
      <dsp:spPr>
        <a:xfrm>
          <a:off x="0" y="2124"/>
          <a:ext cx="7886700"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252CA6-CB3A-48EA-A90F-C4548F06270C}">
      <dsp:nvSpPr>
        <dsp:cNvPr id="0" name=""/>
        <dsp:cNvSpPr/>
      </dsp:nvSpPr>
      <dsp:spPr>
        <a:xfrm>
          <a:off x="0" y="2124"/>
          <a:ext cx="78867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S&amp;D is experienced by key populations</a:t>
          </a:r>
        </a:p>
      </dsp:txBody>
      <dsp:txXfrm>
        <a:off x="0" y="2124"/>
        <a:ext cx="7886700" cy="1449029"/>
      </dsp:txXfrm>
    </dsp:sp>
    <dsp:sp modelId="{C7FF6CF5-6629-473D-870B-C3B75ABA3675}">
      <dsp:nvSpPr>
        <dsp:cNvPr id="0" name=""/>
        <dsp:cNvSpPr/>
      </dsp:nvSpPr>
      <dsp:spPr>
        <a:xfrm>
          <a:off x="0" y="1451154"/>
          <a:ext cx="7886700"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0CA040-47D9-48EE-ADFD-DEC5DFED1951}">
      <dsp:nvSpPr>
        <dsp:cNvPr id="0" name=""/>
        <dsp:cNvSpPr/>
      </dsp:nvSpPr>
      <dsp:spPr>
        <a:xfrm>
          <a:off x="0" y="1451154"/>
          <a:ext cx="78867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dirty="0"/>
            <a:t>Health professionals have biases, even if we are unaware of them</a:t>
          </a:r>
        </a:p>
      </dsp:txBody>
      <dsp:txXfrm>
        <a:off x="0" y="1451154"/>
        <a:ext cx="7886700" cy="1449029"/>
      </dsp:txXfrm>
    </dsp:sp>
    <dsp:sp modelId="{021F73F9-244E-4530-98D1-6EF0C67750F8}">
      <dsp:nvSpPr>
        <dsp:cNvPr id="0" name=""/>
        <dsp:cNvSpPr/>
      </dsp:nvSpPr>
      <dsp:spPr>
        <a:xfrm>
          <a:off x="0" y="2900183"/>
          <a:ext cx="7886700" cy="0"/>
        </a:xfrm>
        <a:prstGeom prst="lin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EF9E66-AC8D-4CAB-BB10-603FCEC8FEFD}">
      <dsp:nvSpPr>
        <dsp:cNvPr id="0" name=""/>
        <dsp:cNvSpPr/>
      </dsp:nvSpPr>
      <dsp:spPr>
        <a:xfrm>
          <a:off x="0" y="2900183"/>
          <a:ext cx="78867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Our biases can adversely affect clinical outcomes</a:t>
          </a:r>
        </a:p>
      </dsp:txBody>
      <dsp:txXfrm>
        <a:off x="0" y="2900183"/>
        <a:ext cx="7886700" cy="144902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E47559-2918-4618-9D76-F91C1728A3CF}" type="datetimeFigureOut">
              <a:rPr lang="en-US" smtClean="0"/>
              <a:t>4/15/24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C5E111-861C-47B2-B9EC-8D8180E029E3}" type="slidenum">
              <a:rPr lang="en-US" smtClean="0"/>
              <a:t>‹#›</a:t>
            </a:fld>
            <a:endParaRPr lang="en-US"/>
          </a:p>
        </p:txBody>
      </p:sp>
    </p:spTree>
    <p:extLst>
      <p:ext uri="{BB962C8B-B14F-4D97-AF65-F5344CB8AC3E}">
        <p14:creationId xmlns:p14="http://schemas.microsoft.com/office/powerpoint/2010/main" val="2218047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3</a:t>
            </a:fld>
            <a:endParaRPr lang="en-US"/>
          </a:p>
        </p:txBody>
      </p:sp>
    </p:spTree>
    <p:extLst>
      <p:ext uri="{BB962C8B-B14F-4D97-AF65-F5344CB8AC3E}">
        <p14:creationId xmlns:p14="http://schemas.microsoft.com/office/powerpoint/2010/main" val="2871103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9</a:t>
            </a:fld>
            <a:endParaRPr lang="en-US"/>
          </a:p>
        </p:txBody>
      </p:sp>
    </p:spTree>
    <p:extLst>
      <p:ext uri="{BB962C8B-B14F-4D97-AF65-F5344CB8AC3E}">
        <p14:creationId xmlns:p14="http://schemas.microsoft.com/office/powerpoint/2010/main" val="766678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11</a:t>
            </a:fld>
            <a:endParaRPr lang="en-US"/>
          </a:p>
        </p:txBody>
      </p:sp>
    </p:spTree>
    <p:extLst>
      <p:ext uri="{BB962C8B-B14F-4D97-AF65-F5344CB8AC3E}">
        <p14:creationId xmlns:p14="http://schemas.microsoft.com/office/powerpoint/2010/main" val="2978027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C5E111-861C-47B2-B9EC-8D8180E029E3}" type="slidenum">
              <a:rPr lang="en-US" smtClean="0"/>
              <a:t>15</a:t>
            </a:fld>
            <a:endParaRPr lang="en-US"/>
          </a:p>
        </p:txBody>
      </p:sp>
    </p:spTree>
    <p:extLst>
      <p:ext uri="{BB962C8B-B14F-4D97-AF65-F5344CB8AC3E}">
        <p14:creationId xmlns:p14="http://schemas.microsoft.com/office/powerpoint/2010/main" val="325173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6172200" cy="2387600"/>
          </a:xfrm>
        </p:spPr>
        <p:txBody>
          <a:bodyPr anchor="b">
            <a:normAutofit/>
          </a:bodyPr>
          <a:lstStyle>
            <a:lvl1pPr algn="l">
              <a:defRPr sz="4800"/>
            </a:lvl1pPr>
          </a:lstStyle>
          <a:p>
            <a:r>
              <a:rPr lang="en-US" dirty="0"/>
              <a:t>Click to edit Master title style</a:t>
            </a:r>
          </a:p>
        </p:txBody>
      </p:sp>
      <p:sp>
        <p:nvSpPr>
          <p:cNvPr id="3" name="Subtitle 2"/>
          <p:cNvSpPr>
            <a:spLocks noGrp="1"/>
          </p:cNvSpPr>
          <p:nvPr>
            <p:ph type="subTitle" idx="1"/>
          </p:nvPr>
        </p:nvSpPr>
        <p:spPr>
          <a:xfrm>
            <a:off x="685800" y="3602038"/>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7268C6C2-7D59-244A-BB5D-E5CF2D360384}" type="datetimeFigureOut">
              <a:rPr lang="en-US" smtClean="0"/>
              <a:t>4/15/24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68C6C2-7D59-244A-BB5D-E5CF2D360384}" type="datetimeFigureOut">
              <a:rPr lang="en-US" smtClean="0"/>
              <a:t>4/15/24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normAutofit/>
          </a:bodyPr>
          <a:lstStyle>
            <a:lvl1pPr>
              <a:defRPr sz="4000"/>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68C6C2-7D59-244A-BB5D-E5CF2D360384}" type="datetimeFigureOut">
              <a:rPr lang="en-US" smtClean="0"/>
              <a:t>4/15/24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268C6C2-7D59-244A-BB5D-E5CF2D360384}" type="datetimeFigureOut">
              <a:rPr lang="en-US" smtClean="0"/>
              <a:t>4/15/24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6089146" cy="2852737"/>
          </a:xfrm>
        </p:spPr>
        <p:txBody>
          <a:bodyPr anchor="b">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68C6C2-7D59-244A-BB5D-E5CF2D360384}" type="datetimeFigureOut">
              <a:rPr lang="en-US" smtClean="0"/>
              <a:t>4/15/24</a:t>
            </a:fld>
            <a:endParaRPr lang="en-US"/>
          </a:p>
        </p:txBody>
      </p:sp>
      <p:sp>
        <p:nvSpPr>
          <p:cNvPr id="6" name="Slide Number Placeholder 5"/>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sz="half" idx="1"/>
          </p:nvPr>
        </p:nvSpPr>
        <p:spPr>
          <a:xfrm>
            <a:off x="628650" y="1273688"/>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273688"/>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68C6C2-7D59-244A-BB5D-E5CF2D360384}" type="datetimeFigureOut">
              <a:rPr lang="en-US" smtClean="0"/>
              <a:t>4/15/24</a:t>
            </a:fld>
            <a:endParaRPr lang="en-US"/>
          </a:p>
        </p:txBody>
      </p:sp>
      <p:sp>
        <p:nvSpPr>
          <p:cNvPr id="7" name="Slide Number Placeholder 6"/>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767889"/>
          </a:xfrm>
        </p:spPr>
        <p:txBody>
          <a:bodyPr>
            <a:normAutofit/>
          </a:bodyPr>
          <a:lstStyle>
            <a:lvl1pPr>
              <a:defRPr sz="4000"/>
            </a:lvl1pPr>
          </a:lstStyle>
          <a:p>
            <a:r>
              <a:rPr lang="en-US" dirty="0"/>
              <a:t>Click to edit Master title style</a:t>
            </a:r>
          </a:p>
        </p:txBody>
      </p:sp>
      <p:sp>
        <p:nvSpPr>
          <p:cNvPr id="3" name="Text Placeholder 2"/>
          <p:cNvSpPr>
            <a:spLocks noGrp="1"/>
          </p:cNvSpPr>
          <p:nvPr>
            <p:ph type="body" idx="1"/>
          </p:nvPr>
        </p:nvSpPr>
        <p:spPr>
          <a:xfrm>
            <a:off x="629842" y="1211602"/>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035514"/>
            <a:ext cx="3868340" cy="3566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11602"/>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035514"/>
            <a:ext cx="3887391" cy="35662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68C6C2-7D59-244A-BB5D-E5CF2D360384}" type="datetimeFigureOut">
              <a:rPr lang="en-US" smtClean="0"/>
              <a:t>4/15/24</a:t>
            </a:fld>
            <a:endParaRPr lang="en-US"/>
          </a:p>
        </p:txBody>
      </p:sp>
      <p:sp>
        <p:nvSpPr>
          <p:cNvPr id="9" name="Slide Number Placeholder 8"/>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Date Placeholder 2"/>
          <p:cNvSpPr>
            <a:spLocks noGrp="1"/>
          </p:cNvSpPr>
          <p:nvPr>
            <p:ph type="dt" sz="half" idx="10"/>
          </p:nvPr>
        </p:nvSpPr>
        <p:spPr/>
        <p:txBody>
          <a:bodyPr/>
          <a:lstStyle/>
          <a:p>
            <a:fld id="{7268C6C2-7D59-244A-BB5D-E5CF2D360384}" type="datetimeFigureOut">
              <a:rPr lang="en-US" smtClean="0"/>
              <a:t>4/15/24</a:t>
            </a:fld>
            <a:endParaRPr lang="en-US"/>
          </a:p>
        </p:txBody>
      </p:sp>
      <p:sp>
        <p:nvSpPr>
          <p:cNvPr id="5" name="Slide Number Placeholder 4"/>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68C6C2-7D59-244A-BB5D-E5CF2D360384}" type="datetimeFigureOut">
              <a:rPr lang="en-US" smtClean="0"/>
              <a:t>4/15/24</a:t>
            </a:fld>
            <a:endParaRPr lang="en-US"/>
          </a:p>
        </p:txBody>
      </p:sp>
      <p:sp>
        <p:nvSpPr>
          <p:cNvPr id="4" name="Slide Number Placeholder 3"/>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68C6C2-7D59-244A-BB5D-E5CF2D360384}" type="datetimeFigureOut">
              <a:rPr lang="en-US" smtClean="0"/>
              <a:t>4/15/24</a:t>
            </a:fld>
            <a:endParaRPr lang="en-US"/>
          </a:p>
        </p:txBody>
      </p:sp>
      <p:sp>
        <p:nvSpPr>
          <p:cNvPr id="7" name="Slide Number Placeholder 6"/>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68C6C2-7D59-244A-BB5D-E5CF2D360384}" type="datetimeFigureOut">
              <a:rPr lang="en-US" smtClean="0"/>
              <a:t>4/15/24</a:t>
            </a:fld>
            <a:endParaRPr lang="en-US"/>
          </a:p>
        </p:txBody>
      </p:sp>
      <p:sp>
        <p:nvSpPr>
          <p:cNvPr id="7" name="Slide Number Placeholder 6"/>
          <p:cNvSpPr>
            <a:spLocks noGrp="1"/>
          </p:cNvSpPr>
          <p:nvPr>
            <p:ph type="sldNum" sz="quarter" idx="12"/>
          </p:nvPr>
        </p:nvSpPr>
        <p:spPr/>
        <p:txBody>
          <a:bodyPr/>
          <a:lstStyle/>
          <a:p>
            <a:fld id="{28DB593E-0C47-6E42-A772-477E3CAF1F6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5683170"/>
            <a:ext cx="9144000" cy="1186404"/>
          </a:xfrm>
          <a:prstGeom prst="rect">
            <a:avLst/>
          </a:prstGeom>
          <a:solidFill>
            <a:srgbClr val="008D98">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28650" y="365127"/>
            <a:ext cx="7886700" cy="76788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240740"/>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5800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8C6C2-7D59-244A-BB5D-E5CF2D360384}" type="datetimeFigureOut">
              <a:rPr lang="en-US" smtClean="0"/>
              <a:t>4/15/24</a:t>
            </a:fld>
            <a:endParaRPr lang="en-US"/>
          </a:p>
        </p:txBody>
      </p:sp>
      <p:sp>
        <p:nvSpPr>
          <p:cNvPr id="6" name="Slide Number Placeholder 5"/>
          <p:cNvSpPr>
            <a:spLocks noGrp="1"/>
          </p:cNvSpPr>
          <p:nvPr>
            <p:ph type="sldNum" sz="quarter" idx="4"/>
          </p:nvPr>
        </p:nvSpPr>
        <p:spPr>
          <a:xfrm>
            <a:off x="7648574" y="6356351"/>
            <a:ext cx="86677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DB593E-0C47-6E42-A772-477E3CAF1F69}"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47811" y="5813835"/>
            <a:ext cx="2562064" cy="905645"/>
          </a:xfrm>
          <a:prstGeom prst="rect">
            <a:avLst/>
          </a:prstGeom>
        </p:spPr>
      </p:pic>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008D98"/>
          </a:solidFill>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9BE2A-EA9B-694C-A811-3AB62FD4EF41}"/>
              </a:ext>
            </a:extLst>
          </p:cNvPr>
          <p:cNvSpPr>
            <a:spLocks noGrp="1"/>
          </p:cNvSpPr>
          <p:nvPr>
            <p:ph type="ctrTitle"/>
          </p:nvPr>
        </p:nvSpPr>
        <p:spPr>
          <a:xfrm>
            <a:off x="1133977" y="2402870"/>
            <a:ext cx="7081768" cy="1790700"/>
          </a:xfrm>
        </p:spPr>
        <p:txBody>
          <a:bodyPr>
            <a:normAutofit fontScale="90000"/>
          </a:bodyPr>
          <a:lstStyle/>
          <a:p>
            <a:r>
              <a:rPr lang="en-US" b="1" dirty="0"/>
              <a:t>Pre-Exposure Prophylaxis and Care for Men Who Have Sex with Men</a:t>
            </a:r>
            <a:br>
              <a:rPr lang="en-US" b="1" dirty="0"/>
            </a:br>
            <a:r>
              <a:rPr lang="en-US" dirty="0"/>
              <a:t>Module 11 Zoom Activities</a:t>
            </a:r>
          </a:p>
        </p:txBody>
      </p:sp>
    </p:spTree>
    <p:extLst>
      <p:ext uri="{BB962C8B-B14F-4D97-AF65-F5344CB8AC3E}">
        <p14:creationId xmlns:p14="http://schemas.microsoft.com/office/powerpoint/2010/main" val="3498848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8008F4-5E15-4BC5-91D9-B2F024A30818}"/>
              </a:ext>
            </a:extLst>
          </p:cNvPr>
          <p:cNvSpPr>
            <a:spLocks noGrp="1"/>
          </p:cNvSpPr>
          <p:nvPr>
            <p:ph type="title"/>
          </p:nvPr>
        </p:nvSpPr>
        <p:spPr/>
        <p:txBody>
          <a:bodyPr/>
          <a:lstStyle/>
          <a:p>
            <a:r>
              <a:rPr lang="en-US" dirty="0"/>
              <a:t>Breakout rooms  </a:t>
            </a:r>
          </a:p>
        </p:txBody>
      </p:sp>
      <p:sp>
        <p:nvSpPr>
          <p:cNvPr id="5" name="Text Placeholder 4">
            <a:extLst>
              <a:ext uri="{FF2B5EF4-FFF2-40B4-BE49-F238E27FC236}">
                <a16:creationId xmlns:a16="http://schemas.microsoft.com/office/drawing/2014/main" id="{601DEAA5-3E6B-4A93-8EA0-DE275AFCE52A}"/>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2630332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407CFAD-1C21-4DFD-915A-DA1C74B4C8B6}"/>
              </a:ext>
            </a:extLst>
          </p:cNvPr>
          <p:cNvSpPr>
            <a:spLocks noGrp="1"/>
          </p:cNvSpPr>
          <p:nvPr>
            <p:ph idx="1"/>
          </p:nvPr>
        </p:nvSpPr>
        <p:spPr/>
        <p:txBody>
          <a:bodyPr>
            <a:normAutofit/>
          </a:bodyPr>
          <a:lstStyle/>
          <a:p>
            <a:pPr lvl="0"/>
            <a:endParaRPr lang="en-US" dirty="0"/>
          </a:p>
          <a:p>
            <a:r>
              <a:rPr lang="en-US" dirty="0"/>
              <a:t>How did this activity make you feel?</a:t>
            </a:r>
          </a:p>
          <a:p>
            <a:r>
              <a:rPr lang="en-US" dirty="0"/>
              <a:t>What went well?</a:t>
            </a:r>
          </a:p>
          <a:p>
            <a:r>
              <a:rPr lang="en-US" dirty="0"/>
              <a:t>What would you like to improve the next time you take a sexual history?</a:t>
            </a:r>
          </a:p>
          <a:p>
            <a:pPr marL="0" indent="0">
              <a:buNone/>
            </a:pPr>
            <a:endParaRPr lang="en-US" dirty="0"/>
          </a:p>
        </p:txBody>
      </p:sp>
      <p:sp>
        <p:nvSpPr>
          <p:cNvPr id="8" name="Title 7">
            <a:extLst>
              <a:ext uri="{FF2B5EF4-FFF2-40B4-BE49-F238E27FC236}">
                <a16:creationId xmlns:a16="http://schemas.microsoft.com/office/drawing/2014/main" id="{1474C799-92EB-4A85-876E-2EACEBC3742A}"/>
              </a:ext>
            </a:extLst>
          </p:cNvPr>
          <p:cNvSpPr>
            <a:spLocks noGrp="1"/>
          </p:cNvSpPr>
          <p:nvPr>
            <p:ph type="title"/>
          </p:nvPr>
        </p:nvSpPr>
        <p:spPr/>
        <p:txBody>
          <a:bodyPr>
            <a:normAutofit fontScale="90000"/>
          </a:bodyPr>
          <a:lstStyle/>
          <a:p>
            <a:r>
              <a:rPr lang="en-US" dirty="0"/>
              <a:t>Return to breakout rooms to debrief with your partner:</a:t>
            </a:r>
          </a:p>
        </p:txBody>
      </p:sp>
    </p:spTree>
    <p:extLst>
      <p:ext uri="{BB962C8B-B14F-4D97-AF65-F5344CB8AC3E}">
        <p14:creationId xmlns:p14="http://schemas.microsoft.com/office/powerpoint/2010/main" val="1673618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8008F4-5E15-4BC5-91D9-B2F024A30818}"/>
              </a:ext>
            </a:extLst>
          </p:cNvPr>
          <p:cNvSpPr>
            <a:spLocks noGrp="1"/>
          </p:cNvSpPr>
          <p:nvPr>
            <p:ph type="title"/>
          </p:nvPr>
        </p:nvSpPr>
        <p:spPr/>
        <p:txBody>
          <a:bodyPr/>
          <a:lstStyle/>
          <a:p>
            <a:r>
              <a:rPr lang="en-US" dirty="0"/>
              <a:t>Breakout rooms </a:t>
            </a:r>
          </a:p>
        </p:txBody>
      </p:sp>
      <p:sp>
        <p:nvSpPr>
          <p:cNvPr id="5" name="Text Placeholder 4">
            <a:extLst>
              <a:ext uri="{FF2B5EF4-FFF2-40B4-BE49-F238E27FC236}">
                <a16:creationId xmlns:a16="http://schemas.microsoft.com/office/drawing/2014/main" id="{601DEAA5-3E6B-4A93-8EA0-DE275AFCE52A}"/>
              </a:ext>
            </a:extLst>
          </p:cNvPr>
          <p:cNvSpPr>
            <a:spLocks noGrp="1"/>
          </p:cNvSpPr>
          <p:nvPr>
            <p:ph type="body" idx="1"/>
          </p:nvPr>
        </p:nvSpPr>
        <p:spPr/>
        <p:txBody>
          <a:bodyPr/>
          <a:lstStyle/>
          <a:p>
            <a:r>
              <a:rPr lang="en-US" dirty="0"/>
              <a:t>5 minutes</a:t>
            </a:r>
          </a:p>
        </p:txBody>
      </p:sp>
    </p:spTree>
    <p:extLst>
      <p:ext uri="{BB962C8B-B14F-4D97-AF65-F5344CB8AC3E}">
        <p14:creationId xmlns:p14="http://schemas.microsoft.com/office/powerpoint/2010/main" val="894792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9BE2A-EA9B-694C-A811-3AB62FD4EF41}"/>
              </a:ext>
            </a:extLst>
          </p:cNvPr>
          <p:cNvSpPr>
            <a:spLocks noGrp="1"/>
          </p:cNvSpPr>
          <p:nvPr>
            <p:ph type="ctrTitle"/>
          </p:nvPr>
        </p:nvSpPr>
        <p:spPr>
          <a:xfrm>
            <a:off x="1133977" y="2402870"/>
            <a:ext cx="6858000" cy="1790700"/>
          </a:xfrm>
        </p:spPr>
        <p:txBody>
          <a:bodyPr>
            <a:normAutofit fontScale="90000"/>
          </a:bodyPr>
          <a:lstStyle/>
          <a:p>
            <a:pPr>
              <a:lnSpc>
                <a:spcPct val="114000"/>
              </a:lnSpc>
            </a:pPr>
            <a:r>
              <a:rPr lang="en-US" b="1" dirty="0"/>
              <a:t>#3: Review Indications for </a:t>
            </a:r>
            <a:r>
              <a:rPr lang="en-US" b="1" dirty="0" err="1"/>
              <a:t>PrEP</a:t>
            </a:r>
            <a:r>
              <a:rPr lang="en-US" b="1" dirty="0"/>
              <a:t> </a:t>
            </a:r>
            <a:br>
              <a:rPr lang="en-US" b="1" dirty="0"/>
            </a:br>
            <a:r>
              <a:rPr lang="en-US" sz="3100" dirty="0"/>
              <a:t>Objective: Apply WHO guidelines to evaluate for </a:t>
            </a:r>
            <a:r>
              <a:rPr lang="en-US" sz="3100" dirty="0" err="1"/>
              <a:t>PrEP</a:t>
            </a:r>
            <a:r>
              <a:rPr lang="en-US" sz="3100" dirty="0"/>
              <a:t> eligibility</a:t>
            </a:r>
            <a:endParaRPr lang="en-US" dirty="0"/>
          </a:p>
        </p:txBody>
      </p:sp>
    </p:spTree>
    <p:extLst>
      <p:ext uri="{BB962C8B-B14F-4D97-AF65-F5344CB8AC3E}">
        <p14:creationId xmlns:p14="http://schemas.microsoft.com/office/powerpoint/2010/main" val="3860364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6346F-3A12-F654-BD05-69C58481F4A7}"/>
              </a:ext>
            </a:extLst>
          </p:cNvPr>
          <p:cNvSpPr txBox="1">
            <a:spLocks/>
          </p:cNvSpPr>
          <p:nvPr/>
        </p:nvSpPr>
        <p:spPr>
          <a:xfrm>
            <a:off x="368490" y="78524"/>
            <a:ext cx="7886700" cy="76788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a:solidFill>
                  <a:srgbClr val="008D98"/>
                </a:solidFill>
                <a:effectLst/>
                <a:latin typeface="+mj-lt"/>
                <a:ea typeface="+mj-ea"/>
                <a:cs typeface="+mj-cs"/>
              </a:defRPr>
            </a:lvl1pPr>
          </a:lstStyle>
          <a:p>
            <a:r>
              <a:rPr lang="en-US"/>
              <a:t>Indications for PrEP</a:t>
            </a:r>
            <a:endParaRPr lang="en-US" dirty="0"/>
          </a:p>
        </p:txBody>
      </p:sp>
      <p:sp>
        <p:nvSpPr>
          <p:cNvPr id="10" name="Content Placeholder 2">
            <a:extLst>
              <a:ext uri="{FF2B5EF4-FFF2-40B4-BE49-F238E27FC236}">
                <a16:creationId xmlns:a16="http://schemas.microsoft.com/office/drawing/2014/main" id="{395967EA-F98E-7218-077F-7AB66A776297}"/>
              </a:ext>
            </a:extLst>
          </p:cNvPr>
          <p:cNvSpPr txBox="1">
            <a:spLocks/>
          </p:cNvSpPr>
          <p:nvPr/>
        </p:nvSpPr>
        <p:spPr>
          <a:xfrm>
            <a:off x="368490" y="846413"/>
            <a:ext cx="8577802" cy="4763555"/>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34000"/>
              </a:lnSpc>
            </a:pPr>
            <a:r>
              <a:rPr lang="en-US" sz="3400" dirty="0"/>
              <a:t>HIV negative </a:t>
            </a:r>
            <a:r>
              <a:rPr lang="en-US" sz="3400" b="1" dirty="0">
                <a:solidFill>
                  <a:srgbClr val="007F44"/>
                </a:solidFill>
              </a:rPr>
              <a:t>AND</a:t>
            </a:r>
          </a:p>
          <a:p>
            <a:pPr marL="514350" indent="-514350" fontAlgn="base">
              <a:lnSpc>
                <a:spcPct val="134000"/>
              </a:lnSpc>
              <a:buFont typeface="+mj-lt"/>
              <a:buAutoNum type="arabicPeriod"/>
            </a:pPr>
            <a:r>
              <a:rPr lang="en-US" sz="2600" dirty="0"/>
              <a:t>Have a sexual partner with HIV who is not virally suppressed </a:t>
            </a:r>
            <a:r>
              <a:rPr lang="en-US" sz="2800" b="1" dirty="0">
                <a:solidFill>
                  <a:srgbClr val="007F44"/>
                </a:solidFill>
              </a:rPr>
              <a:t>OR</a:t>
            </a:r>
            <a:endParaRPr lang="en-US" sz="2600" dirty="0">
              <a:solidFill>
                <a:srgbClr val="007F44"/>
              </a:solidFill>
            </a:endParaRPr>
          </a:p>
          <a:p>
            <a:pPr marL="519113" lvl="1" fontAlgn="base">
              <a:lnSpc>
                <a:spcPct val="134000"/>
              </a:lnSpc>
            </a:pPr>
            <a:r>
              <a:rPr lang="en-US" sz="2600" dirty="0">
                <a:solidFill>
                  <a:schemeClr val="tx1"/>
                </a:solidFill>
              </a:rPr>
              <a:t>Are sexually active in a high HIV prevalence population or geographical location </a:t>
            </a:r>
            <a:r>
              <a:rPr lang="en-US" sz="2600" b="1" dirty="0">
                <a:solidFill>
                  <a:srgbClr val="007F44"/>
                </a:solidFill>
              </a:rPr>
              <a:t>AND</a:t>
            </a:r>
            <a:r>
              <a:rPr lang="en-US" sz="2600" dirty="0"/>
              <a:t> </a:t>
            </a:r>
            <a:r>
              <a:rPr lang="en-US" sz="2600" dirty="0">
                <a:solidFill>
                  <a:schemeClr val="tx1"/>
                </a:solidFill>
              </a:rPr>
              <a:t>who has had any of the following risk factors in the past 6 months</a:t>
            </a:r>
            <a:r>
              <a:rPr lang="en-US" sz="2600" b="1" dirty="0">
                <a:solidFill>
                  <a:schemeClr val="tx1"/>
                </a:solidFill>
              </a:rPr>
              <a:t>:</a:t>
            </a:r>
          </a:p>
          <a:p>
            <a:pPr marL="1257300" lvl="2" indent="-342900">
              <a:lnSpc>
                <a:spcPct val="134000"/>
              </a:lnSpc>
              <a:buFont typeface="Arial" panose="020B0604020202020204" pitchFamily="34" charset="0"/>
              <a:buChar char="•"/>
            </a:pPr>
            <a:r>
              <a:rPr lang="en-US" sz="2200" dirty="0">
                <a:solidFill>
                  <a:schemeClr val="tx1"/>
                </a:solidFill>
              </a:rPr>
              <a:t>Vaginal or anal sexual intercourse without a condom with more than one partner </a:t>
            </a:r>
            <a:r>
              <a:rPr lang="en-US" sz="2200" b="1" dirty="0">
                <a:solidFill>
                  <a:srgbClr val="007F44"/>
                </a:solidFill>
              </a:rPr>
              <a:t>OR</a:t>
            </a:r>
            <a:endParaRPr lang="en-US" sz="2200" dirty="0">
              <a:solidFill>
                <a:schemeClr val="tx1"/>
              </a:solidFill>
            </a:endParaRPr>
          </a:p>
          <a:p>
            <a:pPr marL="1257300" lvl="2" indent="-342900">
              <a:lnSpc>
                <a:spcPct val="134000"/>
              </a:lnSpc>
              <a:buFont typeface="Arial" panose="020B0604020202020204" pitchFamily="34" charset="0"/>
              <a:buChar char="•"/>
            </a:pPr>
            <a:r>
              <a:rPr lang="en-US" sz="2200" dirty="0">
                <a:solidFill>
                  <a:schemeClr val="tx1"/>
                </a:solidFill>
              </a:rPr>
              <a:t>A recent history of a STI by laboratory testing or self-report or syndromic STI treatment </a:t>
            </a:r>
            <a:r>
              <a:rPr lang="en-US" sz="2200" b="1" dirty="0">
                <a:solidFill>
                  <a:srgbClr val="007F44"/>
                </a:solidFill>
              </a:rPr>
              <a:t>OR</a:t>
            </a:r>
            <a:endParaRPr lang="en-US" sz="2200" dirty="0">
              <a:solidFill>
                <a:schemeClr val="tx1"/>
              </a:solidFill>
            </a:endParaRPr>
          </a:p>
          <a:p>
            <a:pPr marL="1257300" lvl="2" indent="-342900">
              <a:lnSpc>
                <a:spcPct val="134000"/>
              </a:lnSpc>
              <a:buFont typeface="Arial" panose="020B0604020202020204" pitchFamily="34" charset="0"/>
              <a:buChar char="•"/>
            </a:pPr>
            <a:r>
              <a:rPr lang="en-US" sz="2200" dirty="0">
                <a:solidFill>
                  <a:schemeClr val="tx1"/>
                </a:solidFill>
              </a:rPr>
              <a:t>Has used PEP for sexual exposure </a:t>
            </a:r>
            <a:r>
              <a:rPr lang="en-US" sz="2200" b="1" dirty="0">
                <a:solidFill>
                  <a:srgbClr val="007F44"/>
                </a:solidFill>
              </a:rPr>
              <a:t>OR</a:t>
            </a:r>
            <a:endParaRPr lang="en-US" sz="2200" dirty="0">
              <a:solidFill>
                <a:schemeClr val="tx1"/>
              </a:solidFill>
            </a:endParaRPr>
          </a:p>
          <a:p>
            <a:pPr marL="1257300" lvl="2" indent="-342900">
              <a:lnSpc>
                <a:spcPct val="134000"/>
              </a:lnSpc>
              <a:buFont typeface="Arial" panose="020B0604020202020204" pitchFamily="34" charset="0"/>
              <a:buChar char="•"/>
            </a:pPr>
            <a:r>
              <a:rPr lang="en-US" sz="2200" dirty="0">
                <a:solidFill>
                  <a:schemeClr val="tx1"/>
                </a:solidFill>
              </a:rPr>
              <a:t>Is requesting </a:t>
            </a:r>
            <a:r>
              <a:rPr lang="en-US" sz="2200" dirty="0" err="1">
                <a:solidFill>
                  <a:schemeClr val="tx1"/>
                </a:solidFill>
              </a:rPr>
              <a:t>PrEP</a:t>
            </a:r>
            <a:endParaRPr lang="en-US" sz="2200" dirty="0">
              <a:solidFill>
                <a:schemeClr val="tx1"/>
              </a:solidFill>
            </a:endParaRPr>
          </a:p>
          <a:p>
            <a:pPr marL="514350" indent="-514350">
              <a:lnSpc>
                <a:spcPct val="134000"/>
              </a:lnSpc>
              <a:buFont typeface="+mj-lt"/>
              <a:buAutoNum type="arabicPeriod"/>
            </a:pPr>
            <a:r>
              <a:rPr lang="en-US" sz="3400" dirty="0"/>
              <a:t>People who inject drugs </a:t>
            </a:r>
          </a:p>
          <a:p>
            <a:pPr marL="514350" indent="-514350">
              <a:lnSpc>
                <a:spcPct val="134000"/>
              </a:lnSpc>
              <a:buFont typeface="+mj-lt"/>
              <a:buAutoNum type="arabicPeriod"/>
            </a:pPr>
            <a:r>
              <a:rPr lang="en-US" sz="3400" dirty="0"/>
              <a:t>Sex workers</a:t>
            </a:r>
          </a:p>
        </p:txBody>
      </p:sp>
      <p:sp>
        <p:nvSpPr>
          <p:cNvPr id="12" name="TextBox 11">
            <a:extLst>
              <a:ext uri="{FF2B5EF4-FFF2-40B4-BE49-F238E27FC236}">
                <a16:creationId xmlns:a16="http://schemas.microsoft.com/office/drawing/2014/main" id="{2CB57573-B794-4108-2BE4-587BA130437E}"/>
              </a:ext>
            </a:extLst>
          </p:cNvPr>
          <p:cNvSpPr txBox="1"/>
          <p:nvPr/>
        </p:nvSpPr>
        <p:spPr>
          <a:xfrm>
            <a:off x="3265714" y="5895483"/>
            <a:ext cx="5334000" cy="553998"/>
          </a:xfrm>
          <a:prstGeom prst="rect">
            <a:avLst/>
          </a:prstGeom>
          <a:noFill/>
        </p:spPr>
        <p:txBody>
          <a:bodyPr wrap="square" rtlCol="0">
            <a:spAutoFit/>
          </a:bodyPr>
          <a:lstStyle/>
          <a:p>
            <a:r>
              <a:rPr lang="en-US" sz="1500" dirty="0"/>
              <a:t>SOURCE: WHO Implementation Tool for Pre-Exposure Prophylaxis (PrEP) of HIV Infection: Clinical (2017)</a:t>
            </a:r>
          </a:p>
        </p:txBody>
      </p:sp>
    </p:spTree>
    <p:extLst>
      <p:ext uri="{BB962C8B-B14F-4D97-AF65-F5344CB8AC3E}">
        <p14:creationId xmlns:p14="http://schemas.microsoft.com/office/powerpoint/2010/main" val="519502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407CFAD-1C21-4DFD-915A-DA1C74B4C8B6}"/>
              </a:ext>
            </a:extLst>
          </p:cNvPr>
          <p:cNvSpPr>
            <a:spLocks noGrp="1"/>
          </p:cNvSpPr>
          <p:nvPr>
            <p:ph idx="1"/>
          </p:nvPr>
        </p:nvSpPr>
        <p:spPr>
          <a:xfrm>
            <a:off x="628650" y="1240739"/>
            <a:ext cx="7886700" cy="4938387"/>
          </a:xfrm>
        </p:spPr>
        <p:txBody>
          <a:bodyPr>
            <a:normAutofit fontScale="92500"/>
          </a:bodyPr>
          <a:lstStyle/>
          <a:p>
            <a:pPr>
              <a:lnSpc>
                <a:spcPct val="114000"/>
              </a:lnSpc>
            </a:pPr>
            <a:r>
              <a:rPr lang="en-US" dirty="0"/>
              <a:t>Imagine you are working in a primary care clinic that is administering a </a:t>
            </a:r>
            <a:r>
              <a:rPr lang="en-US" dirty="0" err="1"/>
              <a:t>PrEP</a:t>
            </a:r>
            <a:r>
              <a:rPr lang="en-US" dirty="0"/>
              <a:t> questionnaire to all patients. Review two sample patients to determine if those patients are candidates for </a:t>
            </a:r>
            <a:r>
              <a:rPr lang="en-US" dirty="0" err="1"/>
              <a:t>PrEP</a:t>
            </a:r>
            <a:endParaRPr lang="en-US" dirty="0"/>
          </a:p>
          <a:p>
            <a:pPr marL="0" indent="0">
              <a:lnSpc>
                <a:spcPct val="114000"/>
              </a:lnSpc>
              <a:buNone/>
            </a:pPr>
            <a:endParaRPr lang="en-US" dirty="0"/>
          </a:p>
          <a:p>
            <a:pPr>
              <a:lnSpc>
                <a:spcPct val="114000"/>
              </a:lnSpc>
            </a:pPr>
            <a:r>
              <a:rPr lang="en-US" dirty="0"/>
              <a:t>Materials needed:</a:t>
            </a:r>
          </a:p>
          <a:p>
            <a:pPr lvl="1">
              <a:lnSpc>
                <a:spcPct val="114000"/>
              </a:lnSpc>
            </a:pPr>
            <a:r>
              <a:rPr lang="en-US" dirty="0"/>
              <a:t>Learner Zoom Handout</a:t>
            </a:r>
          </a:p>
          <a:p>
            <a:pPr lvl="1">
              <a:lnSpc>
                <a:spcPct val="114000"/>
              </a:lnSpc>
            </a:pPr>
            <a:r>
              <a:rPr lang="en-US" dirty="0"/>
              <a:t>WHO </a:t>
            </a:r>
            <a:r>
              <a:rPr lang="en-US" dirty="0" err="1"/>
              <a:t>PrEP</a:t>
            </a:r>
            <a:r>
              <a:rPr lang="en-US" dirty="0"/>
              <a:t> technical brief</a:t>
            </a:r>
          </a:p>
          <a:p>
            <a:pPr lvl="1">
              <a:lnSpc>
                <a:spcPct val="114000"/>
              </a:lnSpc>
            </a:pPr>
            <a:r>
              <a:rPr lang="en-US" dirty="0"/>
              <a:t>Figure 1 from the WHO Implementation Tool for </a:t>
            </a:r>
            <a:r>
              <a:rPr lang="en-US" dirty="0" err="1"/>
              <a:t>PrEP</a:t>
            </a:r>
            <a:endParaRPr lang="en-US" dirty="0"/>
          </a:p>
          <a:p>
            <a:pPr marL="0" indent="0">
              <a:lnSpc>
                <a:spcPct val="114000"/>
              </a:lnSpc>
              <a:buNone/>
            </a:pPr>
            <a:endParaRPr lang="en-US" dirty="0"/>
          </a:p>
        </p:txBody>
      </p:sp>
      <p:sp>
        <p:nvSpPr>
          <p:cNvPr id="8" name="Title 7">
            <a:extLst>
              <a:ext uri="{FF2B5EF4-FFF2-40B4-BE49-F238E27FC236}">
                <a16:creationId xmlns:a16="http://schemas.microsoft.com/office/drawing/2014/main" id="{1474C799-92EB-4A85-876E-2EACEBC3742A}"/>
              </a:ext>
            </a:extLst>
          </p:cNvPr>
          <p:cNvSpPr>
            <a:spLocks noGrp="1"/>
          </p:cNvSpPr>
          <p:nvPr>
            <p:ph type="title"/>
          </p:nvPr>
        </p:nvSpPr>
        <p:spPr/>
        <p:txBody>
          <a:bodyPr>
            <a:normAutofit/>
          </a:bodyPr>
          <a:lstStyle/>
          <a:p>
            <a:r>
              <a:rPr lang="en-US" dirty="0"/>
              <a:t>Breakout Room instructions</a:t>
            </a:r>
          </a:p>
        </p:txBody>
      </p:sp>
    </p:spTree>
    <p:extLst>
      <p:ext uri="{BB962C8B-B14F-4D97-AF65-F5344CB8AC3E}">
        <p14:creationId xmlns:p14="http://schemas.microsoft.com/office/powerpoint/2010/main" val="2229391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8008F4-5E15-4BC5-91D9-B2F024A30818}"/>
              </a:ext>
            </a:extLst>
          </p:cNvPr>
          <p:cNvSpPr>
            <a:spLocks noGrp="1"/>
          </p:cNvSpPr>
          <p:nvPr>
            <p:ph type="title"/>
          </p:nvPr>
        </p:nvSpPr>
        <p:spPr/>
        <p:txBody>
          <a:bodyPr/>
          <a:lstStyle/>
          <a:p>
            <a:r>
              <a:rPr lang="en-US" dirty="0"/>
              <a:t>Breakout rooms </a:t>
            </a:r>
          </a:p>
        </p:txBody>
      </p:sp>
      <p:sp>
        <p:nvSpPr>
          <p:cNvPr id="5" name="Text Placeholder 4">
            <a:extLst>
              <a:ext uri="{FF2B5EF4-FFF2-40B4-BE49-F238E27FC236}">
                <a16:creationId xmlns:a16="http://schemas.microsoft.com/office/drawing/2014/main" id="{601DEAA5-3E6B-4A93-8EA0-DE275AFCE52A}"/>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4247699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4543C-9C9F-4AC7-8DE7-EAE4A2F8CEB0}"/>
              </a:ext>
            </a:extLst>
          </p:cNvPr>
          <p:cNvSpPr>
            <a:spLocks noGrp="1"/>
          </p:cNvSpPr>
          <p:nvPr>
            <p:ph type="title"/>
          </p:nvPr>
        </p:nvSpPr>
        <p:spPr/>
        <p:txBody>
          <a:bodyPr/>
          <a:lstStyle/>
          <a:p>
            <a:r>
              <a:rPr lang="en-US" dirty="0"/>
              <a:t>Who is eligible for </a:t>
            </a:r>
            <a:r>
              <a:rPr lang="en-US" dirty="0" err="1"/>
              <a:t>PreP</a:t>
            </a:r>
            <a:r>
              <a:rPr lang="en-US" dirty="0"/>
              <a:t>?</a:t>
            </a:r>
          </a:p>
        </p:txBody>
      </p:sp>
      <p:graphicFrame>
        <p:nvGraphicFramePr>
          <p:cNvPr id="10" name="Table 10">
            <a:extLst>
              <a:ext uri="{FF2B5EF4-FFF2-40B4-BE49-F238E27FC236}">
                <a16:creationId xmlns:a16="http://schemas.microsoft.com/office/drawing/2014/main" id="{4F2F8EC3-CE4E-47BC-A5FC-A70E3483D477}"/>
              </a:ext>
            </a:extLst>
          </p:cNvPr>
          <p:cNvGraphicFramePr>
            <a:graphicFrameLocks noGrp="1"/>
          </p:cNvGraphicFramePr>
          <p:nvPr>
            <p:extLst>
              <p:ext uri="{D42A27DB-BD31-4B8C-83A1-F6EECF244321}">
                <p14:modId xmlns:p14="http://schemas.microsoft.com/office/powerpoint/2010/main" val="4115880512"/>
              </p:ext>
            </p:extLst>
          </p:nvPr>
        </p:nvGraphicFramePr>
        <p:xfrm>
          <a:off x="484909" y="1341753"/>
          <a:ext cx="8285017" cy="4998720"/>
        </p:xfrm>
        <a:graphic>
          <a:graphicData uri="http://schemas.openxmlformats.org/drawingml/2006/table">
            <a:tbl>
              <a:tblPr firstRow="1" bandRow="1">
                <a:tableStyleId>{8799B23B-EC83-4686-B30A-512413B5E67A}</a:tableStyleId>
              </a:tblPr>
              <a:tblGrid>
                <a:gridCol w="6442364">
                  <a:extLst>
                    <a:ext uri="{9D8B030D-6E8A-4147-A177-3AD203B41FA5}">
                      <a16:colId xmlns:a16="http://schemas.microsoft.com/office/drawing/2014/main" val="811225740"/>
                    </a:ext>
                  </a:extLst>
                </a:gridCol>
                <a:gridCol w="1842653">
                  <a:extLst>
                    <a:ext uri="{9D8B030D-6E8A-4147-A177-3AD203B41FA5}">
                      <a16:colId xmlns:a16="http://schemas.microsoft.com/office/drawing/2014/main" val="1570184912"/>
                    </a:ext>
                  </a:extLst>
                </a:gridCol>
              </a:tblGrid>
              <a:tr h="1222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Patient A: </a:t>
                      </a:r>
                      <a:r>
                        <a:rPr lang="en-US" sz="1600" b="0" kern="1200" dirty="0">
                          <a:effectLst/>
                        </a:rPr>
                        <a:t>A 55-year-old man who has had </a:t>
                      </a:r>
                      <a:r>
                        <a:rPr lang="en-US" sz="1600" b="0" kern="1200" dirty="0" err="1">
                          <a:effectLst/>
                        </a:rPr>
                        <a:t>condomless</a:t>
                      </a:r>
                      <a:r>
                        <a:rPr lang="en-US" sz="1600" b="0" kern="1200" dirty="0">
                          <a:effectLst/>
                        </a:rPr>
                        <a:t> sex with three female sex workers in the last 6 months (but none in the last month). He has had Gonorrhea twice in the last year and syphilis once. He has hypertension and chronic kidney disease with a creatinine clearance of 25.</a:t>
                      </a:r>
                      <a:endParaRPr lang="en-US" sz="1600" b="0" kern="1200" dirty="0">
                        <a:solidFill>
                          <a:schemeClr val="dk1"/>
                        </a:solidFill>
                        <a:effectLst/>
                        <a:latin typeface="+mn-lt"/>
                        <a:ea typeface="+mn-ea"/>
                        <a:cs typeface="+mn-cs"/>
                      </a:endParaRPr>
                    </a:p>
                  </a:txBody>
                  <a:tcPr/>
                </a:tc>
                <a:tc>
                  <a:txBody>
                    <a:bodyPr/>
                    <a:lstStyle/>
                    <a:p>
                      <a:pPr algn="ctr"/>
                      <a:r>
                        <a:rPr lang="en-US" sz="3600" b="1" dirty="0"/>
                        <a:t>?</a:t>
                      </a:r>
                      <a:endParaRPr lang="en-US" sz="3600" b="1" dirty="0">
                        <a:solidFill>
                          <a:schemeClr val="tx1"/>
                        </a:solidFill>
                      </a:endParaRPr>
                    </a:p>
                  </a:txBody>
                  <a:tcPr anchor="ctr"/>
                </a:tc>
                <a:extLst>
                  <a:ext uri="{0D108BD9-81ED-4DB2-BD59-A6C34878D82A}">
                    <a16:rowId xmlns:a16="http://schemas.microsoft.com/office/drawing/2014/main" val="657761019"/>
                  </a:ext>
                </a:extLst>
              </a:tr>
              <a:tr h="60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effectLst/>
                        </a:rPr>
                        <a:t>Patient B: </a:t>
                      </a:r>
                      <a:r>
                        <a:rPr lang="en-US" sz="1600" kern="1200" dirty="0">
                          <a:effectLst/>
                        </a:rPr>
                        <a:t>A 20-year-old woman with one partner over the last year. This partner is HIV-positive and she does not know if he is on treatment. She has never had an STI. She is estimated to be 12 weeks pregnant and has not had sex in 6 weeks. She would like to be on </a:t>
                      </a:r>
                      <a:r>
                        <a:rPr lang="en-US" sz="1600" kern="1200" dirty="0" err="1">
                          <a:effectLst/>
                        </a:rPr>
                        <a:t>PrEP</a:t>
                      </a:r>
                      <a:r>
                        <a:rPr lang="en-US" sz="1600" kern="1200" dirty="0">
                          <a:effectLst/>
                        </a:rPr>
                        <a:t> if you think it is indicated.</a:t>
                      </a:r>
                      <a:endParaRPr lang="en-US" sz="1600" kern="1200" dirty="0">
                        <a:solidFill>
                          <a:schemeClr val="dk1"/>
                        </a:solidFill>
                        <a:effectLst/>
                        <a:latin typeface="+mn-lt"/>
                        <a:ea typeface="+mn-ea"/>
                        <a:cs typeface="+mn-cs"/>
                      </a:endParaRPr>
                    </a:p>
                  </a:txBody>
                  <a:tcPr/>
                </a:tc>
                <a:tc>
                  <a:txBody>
                    <a:bodyPr/>
                    <a:lstStyle/>
                    <a:p>
                      <a:pPr algn="ctr"/>
                      <a:r>
                        <a:rPr lang="en-US" sz="3600" b="1" dirty="0"/>
                        <a:t>?</a:t>
                      </a:r>
                      <a:endParaRPr lang="en-US" sz="3600" b="1" dirty="0">
                        <a:solidFill>
                          <a:schemeClr val="tx1"/>
                        </a:solidFill>
                      </a:endParaRPr>
                    </a:p>
                  </a:txBody>
                  <a:tcPr anchor="ctr"/>
                </a:tc>
                <a:extLst>
                  <a:ext uri="{0D108BD9-81ED-4DB2-BD59-A6C34878D82A}">
                    <a16:rowId xmlns:a16="http://schemas.microsoft.com/office/drawing/2014/main" val="512352569"/>
                  </a:ext>
                </a:extLst>
              </a:tr>
              <a:tr h="60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effectLst/>
                        </a:rPr>
                        <a:t>Patient C: </a:t>
                      </a:r>
                      <a:r>
                        <a:rPr lang="en-US" sz="1600" kern="1200" dirty="0">
                          <a:effectLst/>
                        </a:rPr>
                        <a:t>A 42-year-old woman with one male partner for the last year. She had syphilis in her twenties and no other STIs since. Her partner tested negative for HIV at a community health fair last year. She does not think he has other sexual partners.</a:t>
                      </a:r>
                      <a:endParaRPr lang="en-US" sz="1600" kern="1200" dirty="0">
                        <a:solidFill>
                          <a:schemeClr val="dk1"/>
                        </a:solidFill>
                        <a:effectLst/>
                        <a:latin typeface="+mn-lt"/>
                        <a:ea typeface="+mn-ea"/>
                        <a:cs typeface="+mn-cs"/>
                      </a:endParaRPr>
                    </a:p>
                  </a:txBody>
                  <a:tcPr/>
                </a:tc>
                <a:tc>
                  <a:txBody>
                    <a:bodyPr/>
                    <a:lstStyle/>
                    <a:p>
                      <a:pPr algn="ctr"/>
                      <a:r>
                        <a:rPr lang="en-US" sz="3600" b="1" dirty="0"/>
                        <a:t>?</a:t>
                      </a:r>
                      <a:endParaRPr lang="en-US" sz="3600" b="1" dirty="0">
                        <a:solidFill>
                          <a:schemeClr val="tx1"/>
                        </a:solidFill>
                      </a:endParaRPr>
                    </a:p>
                  </a:txBody>
                  <a:tcPr anchor="ctr"/>
                </a:tc>
                <a:extLst>
                  <a:ext uri="{0D108BD9-81ED-4DB2-BD59-A6C34878D82A}">
                    <a16:rowId xmlns:a16="http://schemas.microsoft.com/office/drawing/2014/main" val="2734175475"/>
                  </a:ext>
                </a:extLst>
              </a:tr>
              <a:tr h="60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effectLst/>
                        </a:rPr>
                        <a:t>Patient D: </a:t>
                      </a:r>
                      <a:r>
                        <a:rPr lang="en-US" sz="1600" kern="1200" dirty="0">
                          <a:effectLst/>
                        </a:rPr>
                        <a:t>A 27-year-old woman with 5 male partners in the last 3 months. She has not used condoms with any of them. She last had sex around 1-2 weeks ago and recently developed fevers, a sore throat, and swelling in the lymph nodes of her neck. She has no medical problems and was treated for Chlamydia last year.</a:t>
                      </a:r>
                      <a:endParaRPr lang="en-US" sz="1600" kern="1200" dirty="0">
                        <a:solidFill>
                          <a:schemeClr val="dk1"/>
                        </a:solidFill>
                        <a:effectLst/>
                        <a:latin typeface="+mn-lt"/>
                        <a:ea typeface="+mn-ea"/>
                        <a:cs typeface="+mn-cs"/>
                      </a:endParaRPr>
                    </a:p>
                  </a:txBody>
                  <a:tcPr/>
                </a:tc>
                <a:tc>
                  <a:txBody>
                    <a:bodyPr/>
                    <a:lstStyle/>
                    <a:p>
                      <a:pPr algn="ctr"/>
                      <a:r>
                        <a:rPr lang="en-US" sz="3600" b="1" dirty="0"/>
                        <a:t>?</a:t>
                      </a:r>
                      <a:endParaRPr lang="en-US" sz="3600" b="1" dirty="0">
                        <a:solidFill>
                          <a:schemeClr val="tx1"/>
                        </a:solidFill>
                      </a:endParaRPr>
                    </a:p>
                  </a:txBody>
                  <a:tcPr anchor="ctr"/>
                </a:tc>
                <a:extLst>
                  <a:ext uri="{0D108BD9-81ED-4DB2-BD59-A6C34878D82A}">
                    <a16:rowId xmlns:a16="http://schemas.microsoft.com/office/drawing/2014/main" val="2988826889"/>
                  </a:ext>
                </a:extLst>
              </a:tr>
            </a:tbl>
          </a:graphicData>
        </a:graphic>
      </p:graphicFrame>
    </p:spTree>
    <p:extLst>
      <p:ext uri="{BB962C8B-B14F-4D97-AF65-F5344CB8AC3E}">
        <p14:creationId xmlns:p14="http://schemas.microsoft.com/office/powerpoint/2010/main" val="1249427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4543C-9C9F-4AC7-8DE7-EAE4A2F8CEB0}"/>
              </a:ext>
            </a:extLst>
          </p:cNvPr>
          <p:cNvSpPr>
            <a:spLocks noGrp="1"/>
          </p:cNvSpPr>
          <p:nvPr>
            <p:ph type="title"/>
          </p:nvPr>
        </p:nvSpPr>
        <p:spPr/>
        <p:txBody>
          <a:bodyPr/>
          <a:lstStyle/>
          <a:p>
            <a:r>
              <a:rPr lang="en-US" dirty="0"/>
              <a:t>Who is eligible for </a:t>
            </a:r>
            <a:r>
              <a:rPr lang="en-US" dirty="0" err="1"/>
              <a:t>PreP</a:t>
            </a:r>
            <a:r>
              <a:rPr lang="en-US" dirty="0"/>
              <a:t>?</a:t>
            </a:r>
          </a:p>
        </p:txBody>
      </p:sp>
      <p:graphicFrame>
        <p:nvGraphicFramePr>
          <p:cNvPr id="10" name="Table 10">
            <a:extLst>
              <a:ext uri="{FF2B5EF4-FFF2-40B4-BE49-F238E27FC236}">
                <a16:creationId xmlns:a16="http://schemas.microsoft.com/office/drawing/2014/main" id="{4F2F8EC3-CE4E-47BC-A5FC-A70E3483D477}"/>
              </a:ext>
            </a:extLst>
          </p:cNvPr>
          <p:cNvGraphicFramePr>
            <a:graphicFrameLocks noGrp="1"/>
          </p:cNvGraphicFramePr>
          <p:nvPr>
            <p:extLst>
              <p:ext uri="{D42A27DB-BD31-4B8C-83A1-F6EECF244321}">
                <p14:modId xmlns:p14="http://schemas.microsoft.com/office/powerpoint/2010/main" val="4281558446"/>
              </p:ext>
            </p:extLst>
          </p:nvPr>
        </p:nvGraphicFramePr>
        <p:xfrm>
          <a:off x="484909" y="1341753"/>
          <a:ext cx="8285017" cy="5151120"/>
        </p:xfrm>
        <a:graphic>
          <a:graphicData uri="http://schemas.openxmlformats.org/drawingml/2006/table">
            <a:tbl>
              <a:tblPr firstRow="1" bandRow="1">
                <a:tableStyleId>{8799B23B-EC83-4686-B30A-512413B5E67A}</a:tableStyleId>
              </a:tblPr>
              <a:tblGrid>
                <a:gridCol w="6442364">
                  <a:extLst>
                    <a:ext uri="{9D8B030D-6E8A-4147-A177-3AD203B41FA5}">
                      <a16:colId xmlns:a16="http://schemas.microsoft.com/office/drawing/2014/main" val="811225740"/>
                    </a:ext>
                  </a:extLst>
                </a:gridCol>
                <a:gridCol w="1842653">
                  <a:extLst>
                    <a:ext uri="{9D8B030D-6E8A-4147-A177-3AD203B41FA5}">
                      <a16:colId xmlns:a16="http://schemas.microsoft.com/office/drawing/2014/main" val="1570184912"/>
                    </a:ext>
                  </a:extLst>
                </a:gridCol>
              </a:tblGrid>
              <a:tr h="1222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Patient A: </a:t>
                      </a:r>
                      <a:r>
                        <a:rPr lang="en-US" sz="1600" b="0" kern="1200" dirty="0">
                          <a:effectLst/>
                        </a:rPr>
                        <a:t>A 55-year-old man who has had </a:t>
                      </a:r>
                      <a:r>
                        <a:rPr lang="en-US" sz="1600" b="0" kern="1200" dirty="0" err="1">
                          <a:effectLst/>
                        </a:rPr>
                        <a:t>condomless</a:t>
                      </a:r>
                      <a:r>
                        <a:rPr lang="en-US" sz="1600" b="0" kern="1200" dirty="0">
                          <a:effectLst/>
                        </a:rPr>
                        <a:t> sex with three female sex workers in the last 6 months (but none in the last month). He has had Gonorrhea twice in the last year and syphilis once. He has hypertension and chronic kidney disease with a creatinine clearance of 25.</a:t>
                      </a:r>
                      <a:endParaRPr lang="en-US" sz="1600" b="0" kern="1200" dirty="0">
                        <a:solidFill>
                          <a:schemeClr val="dk1"/>
                        </a:solidFill>
                        <a:effectLst/>
                        <a:latin typeface="+mn-lt"/>
                        <a:ea typeface="+mn-ea"/>
                        <a:cs typeface="+mn-cs"/>
                      </a:endParaRPr>
                    </a:p>
                  </a:txBody>
                  <a:tcPr/>
                </a:tc>
                <a:tc>
                  <a:txBody>
                    <a:bodyPr/>
                    <a:lstStyle/>
                    <a:p>
                      <a:pPr algn="ctr"/>
                      <a:r>
                        <a:rPr lang="en-US" sz="1800" dirty="0"/>
                        <a:t>No, due to creatinine level and chronic kidney disease</a:t>
                      </a:r>
                      <a:endParaRPr lang="en-US" sz="1800" dirty="0">
                        <a:solidFill>
                          <a:schemeClr val="tx1"/>
                        </a:solidFill>
                      </a:endParaRPr>
                    </a:p>
                  </a:txBody>
                  <a:tcPr anchor="ctr"/>
                </a:tc>
                <a:extLst>
                  <a:ext uri="{0D108BD9-81ED-4DB2-BD59-A6C34878D82A}">
                    <a16:rowId xmlns:a16="http://schemas.microsoft.com/office/drawing/2014/main" val="657761019"/>
                  </a:ext>
                </a:extLst>
              </a:tr>
              <a:tr h="60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effectLst/>
                        </a:rPr>
                        <a:t>Patient B: </a:t>
                      </a:r>
                      <a:r>
                        <a:rPr lang="en-US" sz="1600" kern="1200" dirty="0">
                          <a:effectLst/>
                        </a:rPr>
                        <a:t>A 20-year-old woman with one partner over the last year. This partner is HIV-positive and she does not know if he is on treatment. She has never had an STI. She is estimated to be 12 weeks pregnant and has not had sex in 6 weeks. She would like to be on </a:t>
                      </a:r>
                      <a:r>
                        <a:rPr lang="en-US" sz="1600" kern="1200" dirty="0" err="1">
                          <a:effectLst/>
                        </a:rPr>
                        <a:t>PrEP</a:t>
                      </a:r>
                      <a:r>
                        <a:rPr lang="en-US" sz="1600" kern="1200" dirty="0">
                          <a:effectLst/>
                        </a:rPr>
                        <a:t> if you think it is indicated.</a:t>
                      </a:r>
                      <a:endParaRPr lang="en-US" sz="16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sz="3200" kern="1200" dirty="0">
                          <a:solidFill>
                            <a:srgbClr val="007F44"/>
                          </a:solidFill>
                        </a:rPr>
                        <a:t>Yes</a:t>
                      </a:r>
                      <a:endParaRPr lang="en-US" sz="3200" b="1" kern="1200" dirty="0">
                        <a:solidFill>
                          <a:srgbClr val="007F44"/>
                        </a:solidFill>
                        <a:latin typeface="+mn-lt"/>
                        <a:ea typeface="+mn-ea"/>
                        <a:cs typeface="+mn-cs"/>
                      </a:endParaRPr>
                    </a:p>
                  </a:txBody>
                  <a:tcPr anchor="ctr"/>
                </a:tc>
                <a:extLst>
                  <a:ext uri="{0D108BD9-81ED-4DB2-BD59-A6C34878D82A}">
                    <a16:rowId xmlns:a16="http://schemas.microsoft.com/office/drawing/2014/main" val="512352569"/>
                  </a:ext>
                </a:extLst>
              </a:tr>
              <a:tr h="60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effectLst/>
                        </a:rPr>
                        <a:t>Patient C: </a:t>
                      </a:r>
                      <a:r>
                        <a:rPr lang="en-US" sz="1600" kern="1200" dirty="0">
                          <a:effectLst/>
                        </a:rPr>
                        <a:t>A 42-year-old woman with one male partner for the last year. She had syphilis in her twenties and no other STIs since. Her partner tested negative for HIV at a community health fair last year. She does not think he has other sexual partners.</a:t>
                      </a:r>
                      <a:endParaRPr lang="en-US" sz="16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sz="1800" b="1" kern="1200" dirty="0"/>
                        <a:t>Unlikely now, but could be in the future</a:t>
                      </a:r>
                      <a:endParaRPr lang="en-US" sz="1800" b="1" kern="1200" dirty="0">
                        <a:solidFill>
                          <a:schemeClr val="tx1"/>
                        </a:solidFill>
                        <a:latin typeface="+mn-lt"/>
                        <a:ea typeface="+mn-ea"/>
                        <a:cs typeface="+mn-cs"/>
                      </a:endParaRPr>
                    </a:p>
                  </a:txBody>
                  <a:tcPr anchor="ctr"/>
                </a:tc>
                <a:extLst>
                  <a:ext uri="{0D108BD9-81ED-4DB2-BD59-A6C34878D82A}">
                    <a16:rowId xmlns:a16="http://schemas.microsoft.com/office/drawing/2014/main" val="2734175475"/>
                  </a:ext>
                </a:extLst>
              </a:tr>
              <a:tr h="604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effectLst/>
                        </a:rPr>
                        <a:t>Patient D: </a:t>
                      </a:r>
                      <a:r>
                        <a:rPr lang="en-US" sz="1600" kern="1200" dirty="0">
                          <a:effectLst/>
                        </a:rPr>
                        <a:t>A 27-year-old woman with 5 male partners in the last 3 months. She has not used condoms with any of them. She last had sex around 1-2 weeks ago and recently developed fevers, a sore throat, and swelling in the lymph nodes of her neck. She has no medical problems and was treated for Chlamydia last year.</a:t>
                      </a:r>
                      <a:endParaRPr lang="en-US" sz="16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sz="1800" b="1" kern="1200" dirty="0">
                          <a:solidFill>
                            <a:srgbClr val="007F44"/>
                          </a:solidFill>
                        </a:rPr>
                        <a:t>Yes, but acute HIV should be excluded before starting </a:t>
                      </a:r>
                      <a:r>
                        <a:rPr lang="en-US" sz="1800" b="1" kern="1200" dirty="0" err="1">
                          <a:solidFill>
                            <a:srgbClr val="007F44"/>
                          </a:solidFill>
                        </a:rPr>
                        <a:t>PrEP</a:t>
                      </a:r>
                      <a:endParaRPr lang="en-US" sz="1800" b="1" kern="1200" dirty="0">
                        <a:solidFill>
                          <a:srgbClr val="007F44"/>
                        </a:solidFill>
                        <a:latin typeface="+mn-lt"/>
                        <a:ea typeface="+mn-ea"/>
                        <a:cs typeface="+mn-cs"/>
                      </a:endParaRPr>
                    </a:p>
                  </a:txBody>
                  <a:tcPr anchor="ctr"/>
                </a:tc>
                <a:extLst>
                  <a:ext uri="{0D108BD9-81ED-4DB2-BD59-A6C34878D82A}">
                    <a16:rowId xmlns:a16="http://schemas.microsoft.com/office/drawing/2014/main" val="2988826889"/>
                  </a:ext>
                </a:extLst>
              </a:tr>
            </a:tbl>
          </a:graphicData>
        </a:graphic>
      </p:graphicFrame>
    </p:spTree>
    <p:extLst>
      <p:ext uri="{BB962C8B-B14F-4D97-AF65-F5344CB8AC3E}">
        <p14:creationId xmlns:p14="http://schemas.microsoft.com/office/powerpoint/2010/main" val="3919952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9BE2A-EA9B-694C-A811-3AB62FD4EF41}"/>
              </a:ext>
            </a:extLst>
          </p:cNvPr>
          <p:cNvSpPr>
            <a:spLocks noGrp="1"/>
          </p:cNvSpPr>
          <p:nvPr>
            <p:ph type="ctrTitle"/>
          </p:nvPr>
        </p:nvSpPr>
        <p:spPr>
          <a:xfrm>
            <a:off x="1133976" y="2402870"/>
            <a:ext cx="7254120" cy="1790700"/>
          </a:xfrm>
        </p:spPr>
        <p:txBody>
          <a:bodyPr>
            <a:normAutofit fontScale="90000"/>
          </a:bodyPr>
          <a:lstStyle/>
          <a:p>
            <a:r>
              <a:rPr lang="en-US" b="1" dirty="0"/>
              <a:t>#1: Multidisciplinary discussion</a:t>
            </a:r>
            <a:br>
              <a:rPr lang="en-US" b="1" dirty="0"/>
            </a:br>
            <a:r>
              <a:rPr lang="en-US" sz="3100" dirty="0"/>
              <a:t>Objective: Recognize the underlying prejudice toward key populations, including provider bias.</a:t>
            </a:r>
          </a:p>
        </p:txBody>
      </p:sp>
    </p:spTree>
    <p:extLst>
      <p:ext uri="{BB962C8B-B14F-4D97-AF65-F5344CB8AC3E}">
        <p14:creationId xmlns:p14="http://schemas.microsoft.com/office/powerpoint/2010/main" val="286592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1474C799-92EB-4A85-876E-2EACEBC3742A}"/>
              </a:ext>
            </a:extLst>
          </p:cNvPr>
          <p:cNvSpPr>
            <a:spLocks noGrp="1"/>
          </p:cNvSpPr>
          <p:nvPr>
            <p:ph type="title"/>
          </p:nvPr>
        </p:nvSpPr>
        <p:spPr>
          <a:xfrm>
            <a:off x="628650" y="556995"/>
            <a:ext cx="7886700" cy="1133693"/>
          </a:xfrm>
        </p:spPr>
        <p:txBody>
          <a:bodyPr>
            <a:normAutofit/>
          </a:bodyPr>
          <a:lstStyle/>
          <a:p>
            <a:r>
              <a:rPr lang="en-US" sz="4500" b="1"/>
              <a:t>Stigma and discrimination</a:t>
            </a:r>
            <a:endParaRPr lang="en-US" sz="4500"/>
          </a:p>
        </p:txBody>
      </p:sp>
      <p:graphicFrame>
        <p:nvGraphicFramePr>
          <p:cNvPr id="10" name="Content Placeholder 5">
            <a:extLst>
              <a:ext uri="{FF2B5EF4-FFF2-40B4-BE49-F238E27FC236}">
                <a16:creationId xmlns:a16="http://schemas.microsoft.com/office/drawing/2014/main" id="{9F8D4E95-41BE-4CC3-8D7B-61721CE51866}"/>
              </a:ext>
            </a:extLst>
          </p:cNvPr>
          <p:cNvGraphicFramePr>
            <a:graphicFrameLocks noGrp="1"/>
          </p:cNvGraphicFramePr>
          <p:nvPr>
            <p:ph idx="1"/>
            <p:extLst>
              <p:ext uri="{D42A27DB-BD31-4B8C-83A1-F6EECF244321}">
                <p14:modId xmlns:p14="http://schemas.microsoft.com/office/powerpoint/2010/main" val="158874038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0200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0BBE2B-A04C-1743-8D17-9461655D8CE3}"/>
              </a:ext>
            </a:extLst>
          </p:cNvPr>
          <p:cNvSpPr txBox="1"/>
          <p:nvPr/>
        </p:nvSpPr>
        <p:spPr>
          <a:xfrm>
            <a:off x="486698" y="2438400"/>
            <a:ext cx="2629120" cy="3785419"/>
          </a:xfrm>
          <a:prstGeom prst="rect">
            <a:avLst/>
          </a:prstGeom>
        </p:spPr>
        <p:txBody>
          <a:bodyPr vert="horz" lIns="91440" tIns="45720" rIns="91440" bIns="45720" rtlCol="0">
            <a:normAutofit/>
          </a:bodyPr>
          <a:lstStyle/>
          <a:p>
            <a:pPr>
              <a:lnSpc>
                <a:spcPct val="90000"/>
              </a:lnSpc>
              <a:spcAft>
                <a:spcPts val="600"/>
              </a:spcAft>
            </a:pPr>
            <a:endParaRPr lang="en-US" sz="1700" dirty="0"/>
          </a:p>
        </p:txBody>
      </p:sp>
      <p:sp>
        <p:nvSpPr>
          <p:cNvPr id="8" name="Rectangle 7">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9292" y="0"/>
            <a:ext cx="566470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2766" y="557784"/>
            <a:ext cx="493807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A6CB5DC-7C79-0E47-B356-7B004D7D605C}"/>
              </a:ext>
            </a:extLst>
          </p:cNvPr>
          <p:cNvPicPr>
            <a:picLocks noChangeAspect="1"/>
          </p:cNvPicPr>
          <p:nvPr/>
        </p:nvPicPr>
        <p:blipFill>
          <a:blip r:embed="rId2"/>
          <a:stretch>
            <a:fillRect/>
          </a:stretch>
        </p:blipFill>
        <p:spPr>
          <a:xfrm>
            <a:off x="4054396" y="1401496"/>
            <a:ext cx="4514498" cy="4051761"/>
          </a:xfrm>
          <a:prstGeom prst="rect">
            <a:avLst/>
          </a:prstGeom>
          <a:effectLst/>
        </p:spPr>
      </p:pic>
      <p:sp>
        <p:nvSpPr>
          <p:cNvPr id="7" name="Content Placeholder 5">
            <a:extLst>
              <a:ext uri="{FF2B5EF4-FFF2-40B4-BE49-F238E27FC236}">
                <a16:creationId xmlns:a16="http://schemas.microsoft.com/office/drawing/2014/main" id="{A6B2E41E-0EF3-44A5-832B-E986B02BC85D}"/>
              </a:ext>
            </a:extLst>
          </p:cNvPr>
          <p:cNvSpPr>
            <a:spLocks noGrp="1"/>
          </p:cNvSpPr>
          <p:nvPr>
            <p:ph idx="1"/>
          </p:nvPr>
        </p:nvSpPr>
        <p:spPr>
          <a:xfrm>
            <a:off x="153432" y="1289950"/>
            <a:ext cx="3144123" cy="4752504"/>
          </a:xfrm>
        </p:spPr>
        <p:txBody>
          <a:bodyPr>
            <a:normAutofit lnSpcReduction="10000"/>
          </a:bodyPr>
          <a:lstStyle/>
          <a:p>
            <a:pPr>
              <a:lnSpc>
                <a:spcPct val="114000"/>
              </a:lnSpc>
            </a:pPr>
            <a:r>
              <a:rPr lang="en-US" dirty="0"/>
              <a:t>How can we as health professionals challenge S&amp;D?</a:t>
            </a:r>
          </a:p>
          <a:p>
            <a:pPr>
              <a:lnSpc>
                <a:spcPct val="114000"/>
              </a:lnSpc>
            </a:pPr>
            <a:r>
              <a:rPr lang="en-US" dirty="0"/>
              <a:t>How might you address each point along the flowchart within your professional role?</a:t>
            </a:r>
          </a:p>
          <a:p>
            <a:pPr marL="0" indent="0">
              <a:lnSpc>
                <a:spcPct val="114000"/>
              </a:lnSpc>
              <a:buNone/>
            </a:pPr>
            <a:endParaRPr lang="en-US" dirty="0"/>
          </a:p>
        </p:txBody>
      </p:sp>
      <p:sp>
        <p:nvSpPr>
          <p:cNvPr id="9" name="TextBox 8">
            <a:extLst>
              <a:ext uri="{FF2B5EF4-FFF2-40B4-BE49-F238E27FC236}">
                <a16:creationId xmlns:a16="http://schemas.microsoft.com/office/drawing/2014/main" id="{C171D3D6-944C-49A1-BA38-FB18F2ABACCF}"/>
              </a:ext>
            </a:extLst>
          </p:cNvPr>
          <p:cNvSpPr txBox="1"/>
          <p:nvPr/>
        </p:nvSpPr>
        <p:spPr>
          <a:xfrm>
            <a:off x="3842766" y="6379530"/>
            <a:ext cx="5062237" cy="461665"/>
          </a:xfrm>
          <a:prstGeom prst="rect">
            <a:avLst/>
          </a:prstGeom>
          <a:noFill/>
        </p:spPr>
        <p:txBody>
          <a:bodyPr wrap="square" rtlCol="0">
            <a:spAutoFit/>
          </a:bodyPr>
          <a:lstStyle/>
          <a:p>
            <a:pPr algn="r"/>
            <a:r>
              <a:rPr lang="en-US" sz="1200" i="1" dirty="0">
                <a:latin typeface="+mj-lt"/>
              </a:rPr>
              <a:t>Source: </a:t>
            </a:r>
            <a:r>
              <a:rPr lang="en-US" sz="1200" dirty="0">
                <a:latin typeface="+mj-lt"/>
              </a:rPr>
              <a:t>USAID, Pact Inc, and ICRW. Understanding and challenging stigma toward men who have sex with men: toolkit for action. 2010. </a:t>
            </a:r>
          </a:p>
        </p:txBody>
      </p:sp>
    </p:spTree>
    <p:extLst>
      <p:ext uri="{BB962C8B-B14F-4D97-AF65-F5344CB8AC3E}">
        <p14:creationId xmlns:p14="http://schemas.microsoft.com/office/powerpoint/2010/main" val="234720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8008F4-5E15-4BC5-91D9-B2F024A30818}"/>
              </a:ext>
            </a:extLst>
          </p:cNvPr>
          <p:cNvSpPr>
            <a:spLocks noGrp="1"/>
          </p:cNvSpPr>
          <p:nvPr>
            <p:ph type="title"/>
          </p:nvPr>
        </p:nvSpPr>
        <p:spPr/>
        <p:txBody>
          <a:bodyPr/>
          <a:lstStyle/>
          <a:p>
            <a:r>
              <a:rPr lang="en-US" dirty="0"/>
              <a:t>Breakout rooms </a:t>
            </a:r>
          </a:p>
        </p:txBody>
      </p:sp>
      <p:sp>
        <p:nvSpPr>
          <p:cNvPr id="5" name="Text Placeholder 4">
            <a:extLst>
              <a:ext uri="{FF2B5EF4-FFF2-40B4-BE49-F238E27FC236}">
                <a16:creationId xmlns:a16="http://schemas.microsoft.com/office/drawing/2014/main" id="{601DEAA5-3E6B-4A93-8EA0-DE275AFCE52A}"/>
              </a:ext>
            </a:extLst>
          </p:cNvPr>
          <p:cNvSpPr>
            <a:spLocks noGrp="1"/>
          </p:cNvSpPr>
          <p:nvPr>
            <p:ph type="body" idx="1"/>
          </p:nvPr>
        </p:nvSpPr>
        <p:spPr/>
        <p:txBody>
          <a:bodyPr/>
          <a:lstStyle/>
          <a:p>
            <a:r>
              <a:rPr lang="en-US" dirty="0"/>
              <a:t>10 minutes</a:t>
            </a:r>
          </a:p>
        </p:txBody>
      </p:sp>
    </p:spTree>
    <p:extLst>
      <p:ext uri="{BB962C8B-B14F-4D97-AF65-F5344CB8AC3E}">
        <p14:creationId xmlns:p14="http://schemas.microsoft.com/office/powerpoint/2010/main" val="4032491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9">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5058" y="640080"/>
            <a:ext cx="8190312"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3">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018" y="960109"/>
            <a:ext cx="7708392"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A2DBE9-2B74-4DB8-B527-E33B2CCDE33B}"/>
              </a:ext>
            </a:extLst>
          </p:cNvPr>
          <p:cNvSpPr>
            <a:spLocks noGrp="1"/>
          </p:cNvSpPr>
          <p:nvPr>
            <p:ph type="title"/>
          </p:nvPr>
        </p:nvSpPr>
        <p:spPr>
          <a:xfrm>
            <a:off x="1143000" y="1337641"/>
            <a:ext cx="6858000" cy="2330002"/>
          </a:xfrm>
        </p:spPr>
        <p:txBody>
          <a:bodyPr vert="horz" lIns="91440" tIns="45720" rIns="91440" bIns="45720" rtlCol="0" anchor="b">
            <a:normAutofit/>
          </a:bodyPr>
          <a:lstStyle/>
          <a:p>
            <a:pPr algn="ctr"/>
            <a:r>
              <a:rPr lang="en-US" sz="4700" kern="1200" dirty="0">
                <a:latin typeface="+mj-lt"/>
                <a:ea typeface="+mj-ea"/>
                <a:cs typeface="+mj-cs"/>
              </a:rPr>
              <a:t>Reflection</a:t>
            </a:r>
          </a:p>
        </p:txBody>
      </p:sp>
      <p:sp>
        <p:nvSpPr>
          <p:cNvPr id="5" name="Content Placeholder 4">
            <a:extLst>
              <a:ext uri="{FF2B5EF4-FFF2-40B4-BE49-F238E27FC236}">
                <a16:creationId xmlns:a16="http://schemas.microsoft.com/office/drawing/2014/main" id="{D6358AF6-840A-463E-A038-3167AB70B69C}"/>
              </a:ext>
            </a:extLst>
          </p:cNvPr>
          <p:cNvSpPr>
            <a:spLocks noGrp="1"/>
          </p:cNvSpPr>
          <p:nvPr>
            <p:ph idx="1"/>
          </p:nvPr>
        </p:nvSpPr>
        <p:spPr>
          <a:xfrm>
            <a:off x="1143000" y="3990165"/>
            <a:ext cx="6858000" cy="1279432"/>
          </a:xfrm>
        </p:spPr>
        <p:txBody>
          <a:bodyPr vert="horz" lIns="91440" tIns="45720" rIns="91440" bIns="45720" rtlCol="0">
            <a:normAutofit/>
          </a:bodyPr>
          <a:lstStyle/>
          <a:p>
            <a:pPr marL="0" indent="0">
              <a:buNone/>
            </a:pPr>
            <a:r>
              <a:rPr lang="en-US" sz="2400" i="1" kern="1200" dirty="0">
                <a:solidFill>
                  <a:srgbClr val="007F44"/>
                </a:solidFill>
                <a:latin typeface="+mn-lt"/>
                <a:ea typeface="+mn-ea"/>
                <a:cs typeface="+mn-cs"/>
              </a:rPr>
              <a:t>What solutions do you suggest to address stigma and discrimination?</a:t>
            </a:r>
          </a:p>
        </p:txBody>
      </p:sp>
      <p:cxnSp>
        <p:nvCxnSpPr>
          <p:cNvPr id="21" name="Straight Connector 15">
            <a:extLst>
              <a:ext uri="{FF2B5EF4-FFF2-40B4-BE49-F238E27FC236}">
                <a16:creationId xmlns:a16="http://schemas.microsoft.com/office/drawing/2014/main" id="{AFA75EE9-0DE4-4982-A870-290AD61EAA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14600" y="3806097"/>
            <a:ext cx="41148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884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9BE2A-EA9B-694C-A811-3AB62FD4EF41}"/>
              </a:ext>
            </a:extLst>
          </p:cNvPr>
          <p:cNvSpPr>
            <a:spLocks noGrp="1"/>
          </p:cNvSpPr>
          <p:nvPr>
            <p:ph type="ctrTitle"/>
          </p:nvPr>
        </p:nvSpPr>
        <p:spPr>
          <a:xfrm>
            <a:off x="1133977" y="2402870"/>
            <a:ext cx="6858000" cy="1790700"/>
          </a:xfrm>
        </p:spPr>
        <p:txBody>
          <a:bodyPr>
            <a:normAutofit fontScale="90000"/>
          </a:bodyPr>
          <a:lstStyle/>
          <a:p>
            <a:pPr>
              <a:lnSpc>
                <a:spcPct val="114000"/>
              </a:lnSpc>
            </a:pPr>
            <a:r>
              <a:rPr lang="en-US" b="1" dirty="0"/>
              <a:t>#2: Taking a Sexual History role play </a:t>
            </a:r>
            <a:br>
              <a:rPr lang="en-US" b="1" dirty="0"/>
            </a:br>
            <a:r>
              <a:rPr lang="en-US" sz="3100" dirty="0"/>
              <a:t>Objective: Demonstrate how to take a sexual history using the 5 “P”s framework</a:t>
            </a:r>
            <a:endParaRPr lang="en-US" dirty="0"/>
          </a:p>
        </p:txBody>
      </p:sp>
    </p:spTree>
    <p:extLst>
      <p:ext uri="{BB962C8B-B14F-4D97-AF65-F5344CB8AC3E}">
        <p14:creationId xmlns:p14="http://schemas.microsoft.com/office/powerpoint/2010/main" val="2299482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03A78-4874-4F0E-A5BB-7B9A5E681643}"/>
              </a:ext>
            </a:extLst>
          </p:cNvPr>
          <p:cNvSpPr>
            <a:spLocks noGrp="1"/>
          </p:cNvSpPr>
          <p:nvPr>
            <p:ph type="title"/>
          </p:nvPr>
        </p:nvSpPr>
        <p:spPr/>
        <p:txBody>
          <a:bodyPr/>
          <a:lstStyle/>
          <a:p>
            <a:r>
              <a:rPr lang="en-US" dirty="0"/>
              <a:t>Case</a:t>
            </a:r>
          </a:p>
        </p:txBody>
      </p:sp>
      <p:sp>
        <p:nvSpPr>
          <p:cNvPr id="3" name="Content Placeholder 2">
            <a:extLst>
              <a:ext uri="{FF2B5EF4-FFF2-40B4-BE49-F238E27FC236}">
                <a16:creationId xmlns:a16="http://schemas.microsoft.com/office/drawing/2014/main" id="{328568AA-821F-4189-B433-6561C835D690}"/>
              </a:ext>
            </a:extLst>
          </p:cNvPr>
          <p:cNvSpPr>
            <a:spLocks noGrp="1"/>
          </p:cNvSpPr>
          <p:nvPr>
            <p:ph idx="1"/>
          </p:nvPr>
        </p:nvSpPr>
        <p:spPr/>
        <p:txBody>
          <a:bodyPr/>
          <a:lstStyle/>
          <a:p>
            <a:pPr marL="0" indent="0">
              <a:lnSpc>
                <a:spcPct val="114000"/>
              </a:lnSpc>
              <a:buNone/>
            </a:pPr>
            <a:r>
              <a:rPr lang="en-US" dirty="0" err="1"/>
              <a:t>Lubanzi</a:t>
            </a:r>
            <a:r>
              <a:rPr lang="en-US" dirty="0"/>
              <a:t> is a 25-year-old man who presented to the outpatient department (OPD) with painful defecation and anal discharge, which was concerning for an STI.</a:t>
            </a:r>
          </a:p>
          <a:p>
            <a:pPr marL="0" indent="0">
              <a:buNone/>
            </a:pPr>
            <a:endParaRPr lang="en-US" dirty="0"/>
          </a:p>
        </p:txBody>
      </p:sp>
    </p:spTree>
    <p:extLst>
      <p:ext uri="{BB962C8B-B14F-4D97-AF65-F5344CB8AC3E}">
        <p14:creationId xmlns:p14="http://schemas.microsoft.com/office/powerpoint/2010/main" val="353304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407CFAD-1C21-4DFD-915A-DA1C74B4C8B6}"/>
              </a:ext>
            </a:extLst>
          </p:cNvPr>
          <p:cNvSpPr>
            <a:spLocks noGrp="1"/>
          </p:cNvSpPr>
          <p:nvPr>
            <p:ph idx="1"/>
          </p:nvPr>
        </p:nvSpPr>
        <p:spPr/>
        <p:txBody>
          <a:bodyPr>
            <a:normAutofit/>
          </a:bodyPr>
          <a:lstStyle/>
          <a:p>
            <a:pPr lvl="0">
              <a:lnSpc>
                <a:spcPct val="114000"/>
              </a:lnSpc>
            </a:pPr>
            <a:endParaRPr lang="en-US" dirty="0"/>
          </a:p>
          <a:p>
            <a:pPr>
              <a:lnSpc>
                <a:spcPct val="114000"/>
              </a:lnSpc>
            </a:pPr>
            <a:r>
              <a:rPr lang="en-US" dirty="0"/>
              <a:t>In pairs, take turns practicing taking a sexual history (3 minutes each)</a:t>
            </a:r>
          </a:p>
          <a:p>
            <a:pPr marL="457200" lvl="1" indent="0">
              <a:lnSpc>
                <a:spcPct val="114000"/>
              </a:lnSpc>
              <a:buNone/>
            </a:pPr>
            <a:endParaRPr lang="en-US" dirty="0"/>
          </a:p>
          <a:p>
            <a:pPr>
              <a:lnSpc>
                <a:spcPct val="114000"/>
              </a:lnSpc>
            </a:pPr>
            <a:r>
              <a:rPr lang="en-US" dirty="0"/>
              <a:t>Read the provider and patient scenarios from: “Learner Zoom Handout” (PDF in the LMS)</a:t>
            </a:r>
          </a:p>
          <a:p>
            <a:pPr marL="0" indent="0">
              <a:lnSpc>
                <a:spcPct val="114000"/>
              </a:lnSpc>
              <a:buNone/>
            </a:pPr>
            <a:endParaRPr lang="en-US" dirty="0"/>
          </a:p>
          <a:p>
            <a:pPr marL="0" indent="0">
              <a:lnSpc>
                <a:spcPct val="114000"/>
              </a:lnSpc>
              <a:buNone/>
            </a:pPr>
            <a:endParaRPr lang="en-US" dirty="0"/>
          </a:p>
        </p:txBody>
      </p:sp>
      <p:sp>
        <p:nvSpPr>
          <p:cNvPr id="8" name="Title 7">
            <a:extLst>
              <a:ext uri="{FF2B5EF4-FFF2-40B4-BE49-F238E27FC236}">
                <a16:creationId xmlns:a16="http://schemas.microsoft.com/office/drawing/2014/main" id="{1474C799-92EB-4A85-876E-2EACEBC3742A}"/>
              </a:ext>
            </a:extLst>
          </p:cNvPr>
          <p:cNvSpPr>
            <a:spLocks noGrp="1"/>
          </p:cNvSpPr>
          <p:nvPr>
            <p:ph type="title"/>
          </p:nvPr>
        </p:nvSpPr>
        <p:spPr/>
        <p:txBody>
          <a:bodyPr>
            <a:normAutofit/>
          </a:bodyPr>
          <a:lstStyle/>
          <a:p>
            <a:r>
              <a:rPr lang="en-US" dirty="0"/>
              <a:t>Role Play instructions</a:t>
            </a:r>
          </a:p>
        </p:txBody>
      </p:sp>
    </p:spTree>
    <p:extLst>
      <p:ext uri="{BB962C8B-B14F-4D97-AF65-F5344CB8AC3E}">
        <p14:creationId xmlns:p14="http://schemas.microsoft.com/office/powerpoint/2010/main" val="32561234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985</TotalTime>
  <Words>991</Words>
  <Application>Microsoft Macintosh PowerPoint</Application>
  <PresentationFormat>On-screen Show (4:3)</PresentationFormat>
  <Paragraphs>73</Paragraphs>
  <Slides>18</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Pre-Exposure Prophylaxis and Care for Men Who Have Sex with Men Module 11 Zoom Activities</vt:lpstr>
      <vt:lpstr>#1: Multidisciplinary discussion Objective: Recognize the underlying prejudice toward key populations, including provider bias.</vt:lpstr>
      <vt:lpstr>Stigma and discrimination</vt:lpstr>
      <vt:lpstr>PowerPoint Presentation</vt:lpstr>
      <vt:lpstr>Breakout rooms </vt:lpstr>
      <vt:lpstr>Reflection</vt:lpstr>
      <vt:lpstr>#2: Taking a Sexual History role play  Objective: Demonstrate how to take a sexual history using the 5 “P”s framework</vt:lpstr>
      <vt:lpstr>Case</vt:lpstr>
      <vt:lpstr>Role Play instructions</vt:lpstr>
      <vt:lpstr>Breakout rooms  </vt:lpstr>
      <vt:lpstr>Return to breakout rooms to debrief with your partner:</vt:lpstr>
      <vt:lpstr>Breakout rooms </vt:lpstr>
      <vt:lpstr>#3: Review Indications for PrEP  Objective: Apply WHO guidelines to evaluate for PrEP eligibility</vt:lpstr>
      <vt:lpstr>PowerPoint Presentation</vt:lpstr>
      <vt:lpstr>Breakout Room instructions</vt:lpstr>
      <vt:lpstr>Breakout rooms </vt:lpstr>
      <vt:lpstr>Who is eligible for PreP?</vt:lpstr>
      <vt:lpstr>Who is eligible for PreP?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Paschuck, Melissa</cp:lastModifiedBy>
  <cp:revision>68</cp:revision>
  <dcterms:created xsi:type="dcterms:W3CDTF">2019-07-16T18:35:37Z</dcterms:created>
  <dcterms:modified xsi:type="dcterms:W3CDTF">2024-04-15T17:34:29Z</dcterms:modified>
</cp:coreProperties>
</file>