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93" r:id="rId3"/>
    <p:sldId id="315" r:id="rId4"/>
    <p:sldId id="316" r:id="rId5"/>
    <p:sldId id="302" r:id="rId6"/>
    <p:sldId id="317" r:id="rId7"/>
    <p:sldId id="318" r:id="rId8"/>
    <p:sldId id="319" r:id="rId9"/>
    <p:sldId id="320" r:id="rId10"/>
    <p:sldId id="321" r:id="rId11"/>
    <p:sldId id="304" r:id="rId12"/>
    <p:sldId id="309" r:id="rId13"/>
    <p:sldId id="32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D98"/>
    <a:srgbClr val="007F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06"/>
    <p:restoredTop sz="83148" autoAdjust="0"/>
  </p:normalViewPr>
  <p:slideViewPr>
    <p:cSldViewPr snapToGrid="0" snapToObjects="1" showGuides="1">
      <p:cViewPr varScale="1">
        <p:scale>
          <a:sx n="103" d="100"/>
          <a:sy n="103" d="100"/>
        </p:scale>
        <p:origin x="1872" y="168"/>
      </p:cViewPr>
      <p:guideLst>
        <p:guide orient="horz" pos="1752"/>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E47559-2918-4618-9D76-F91C1728A3CF}" type="datetimeFigureOut">
              <a:rPr lang="en-US" smtClean="0"/>
              <a:t>2/7/24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C5E111-861C-47B2-B9EC-8D8180E029E3}" type="slidenum">
              <a:rPr lang="en-US" smtClean="0"/>
              <a:t>‹#›</a:t>
            </a:fld>
            <a:endParaRPr lang="en-US"/>
          </a:p>
        </p:txBody>
      </p:sp>
    </p:spTree>
    <p:extLst>
      <p:ext uri="{BB962C8B-B14F-4D97-AF65-F5344CB8AC3E}">
        <p14:creationId xmlns:p14="http://schemas.microsoft.com/office/powerpoint/2010/main" val="2218047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3</a:t>
            </a:fld>
            <a:endParaRPr lang="en-US"/>
          </a:p>
        </p:txBody>
      </p:sp>
    </p:spTree>
    <p:extLst>
      <p:ext uri="{BB962C8B-B14F-4D97-AF65-F5344CB8AC3E}">
        <p14:creationId xmlns:p14="http://schemas.microsoft.com/office/powerpoint/2010/main" val="2871103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4</a:t>
            </a:fld>
            <a:endParaRPr lang="en-US"/>
          </a:p>
        </p:txBody>
      </p:sp>
    </p:spTree>
    <p:extLst>
      <p:ext uri="{BB962C8B-B14F-4D97-AF65-F5344CB8AC3E}">
        <p14:creationId xmlns:p14="http://schemas.microsoft.com/office/powerpoint/2010/main" val="766678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6</a:t>
            </a:fld>
            <a:endParaRPr lang="en-US"/>
          </a:p>
        </p:txBody>
      </p:sp>
    </p:spTree>
    <p:extLst>
      <p:ext uri="{BB962C8B-B14F-4D97-AF65-F5344CB8AC3E}">
        <p14:creationId xmlns:p14="http://schemas.microsoft.com/office/powerpoint/2010/main" val="2889473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7</a:t>
            </a:fld>
            <a:endParaRPr lang="en-US"/>
          </a:p>
        </p:txBody>
      </p:sp>
    </p:spTree>
    <p:extLst>
      <p:ext uri="{BB962C8B-B14F-4D97-AF65-F5344CB8AC3E}">
        <p14:creationId xmlns:p14="http://schemas.microsoft.com/office/powerpoint/2010/main" val="3367663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8</a:t>
            </a:fld>
            <a:endParaRPr lang="en-US"/>
          </a:p>
        </p:txBody>
      </p:sp>
    </p:spTree>
    <p:extLst>
      <p:ext uri="{BB962C8B-B14F-4D97-AF65-F5344CB8AC3E}">
        <p14:creationId xmlns:p14="http://schemas.microsoft.com/office/powerpoint/2010/main" val="843109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9</a:t>
            </a:fld>
            <a:endParaRPr lang="en-US"/>
          </a:p>
        </p:txBody>
      </p:sp>
    </p:spTree>
    <p:extLst>
      <p:ext uri="{BB962C8B-B14F-4D97-AF65-F5344CB8AC3E}">
        <p14:creationId xmlns:p14="http://schemas.microsoft.com/office/powerpoint/2010/main" val="171151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10</a:t>
            </a:fld>
            <a:endParaRPr lang="en-US"/>
          </a:p>
        </p:txBody>
      </p:sp>
    </p:spTree>
    <p:extLst>
      <p:ext uri="{BB962C8B-B14F-4D97-AF65-F5344CB8AC3E}">
        <p14:creationId xmlns:p14="http://schemas.microsoft.com/office/powerpoint/2010/main" val="519936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6172200" cy="2387600"/>
          </a:xfrm>
        </p:spPr>
        <p:txBody>
          <a:bodyPr anchor="b">
            <a:normAutofit/>
          </a:bodyPr>
          <a:lstStyle>
            <a:lvl1pPr algn="l">
              <a:defRPr sz="4800"/>
            </a:lvl1pPr>
          </a:lstStyle>
          <a:p>
            <a:r>
              <a:rPr lang="en-US" dirty="0"/>
              <a:t>Click to edit Master title style</a:t>
            </a:r>
          </a:p>
        </p:txBody>
      </p:sp>
      <p:sp>
        <p:nvSpPr>
          <p:cNvPr id="3" name="Subtitle 2"/>
          <p:cNvSpPr>
            <a:spLocks noGrp="1"/>
          </p:cNvSpPr>
          <p:nvPr>
            <p:ph type="subTitle" idx="1"/>
          </p:nvPr>
        </p:nvSpPr>
        <p:spPr>
          <a:xfrm>
            <a:off x="685800" y="3602038"/>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7268C6C2-7D59-244A-BB5D-E5CF2D360384}" type="datetimeFigureOut">
              <a:rPr lang="en-US" smtClean="0"/>
              <a:t>2/7/24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68C6C2-7D59-244A-BB5D-E5CF2D360384}" type="datetimeFigureOut">
              <a:rPr lang="en-US" smtClean="0"/>
              <a:t>2/7/24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normAutofit/>
          </a:bodyPr>
          <a:lstStyle>
            <a:lvl1pPr>
              <a:defRPr sz="4000"/>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68C6C2-7D59-244A-BB5D-E5CF2D360384}" type="datetimeFigureOut">
              <a:rPr lang="en-US" smtClean="0"/>
              <a:t>2/7/24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268C6C2-7D59-244A-BB5D-E5CF2D360384}" type="datetimeFigureOut">
              <a:rPr lang="en-US" smtClean="0"/>
              <a:t>2/7/24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6089146" cy="2852737"/>
          </a:xfrm>
        </p:spPr>
        <p:txBody>
          <a:bodyPr anchor="b">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68C6C2-7D59-244A-BB5D-E5CF2D360384}" type="datetimeFigureOut">
              <a:rPr lang="en-US" smtClean="0"/>
              <a:t>2/7/24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sz="half" idx="1"/>
          </p:nvPr>
        </p:nvSpPr>
        <p:spPr>
          <a:xfrm>
            <a:off x="628650" y="1273688"/>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273688"/>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68C6C2-7D59-244A-BB5D-E5CF2D360384}" type="datetimeFigureOut">
              <a:rPr lang="en-US" smtClean="0"/>
              <a:t>2/7/24</a:t>
            </a:fld>
            <a:endParaRPr lang="en-US"/>
          </a:p>
        </p:txBody>
      </p:sp>
      <p:sp>
        <p:nvSpPr>
          <p:cNvPr id="7" name="Slide Number Placeholder 6"/>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767889"/>
          </a:xfrm>
        </p:spPr>
        <p:txBody>
          <a:bodyPr>
            <a:normAutofit/>
          </a:bodyPr>
          <a:lstStyle>
            <a:lvl1pPr>
              <a:defRPr sz="4000"/>
            </a:lvl1pPr>
          </a:lstStyle>
          <a:p>
            <a:r>
              <a:rPr lang="en-US" dirty="0"/>
              <a:t>Click to edit Master title style</a:t>
            </a:r>
          </a:p>
        </p:txBody>
      </p:sp>
      <p:sp>
        <p:nvSpPr>
          <p:cNvPr id="3" name="Text Placeholder 2"/>
          <p:cNvSpPr>
            <a:spLocks noGrp="1"/>
          </p:cNvSpPr>
          <p:nvPr>
            <p:ph type="body" idx="1"/>
          </p:nvPr>
        </p:nvSpPr>
        <p:spPr>
          <a:xfrm>
            <a:off x="629842" y="1211602"/>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035514"/>
            <a:ext cx="3868340" cy="3566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11602"/>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035514"/>
            <a:ext cx="3887391" cy="3566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68C6C2-7D59-244A-BB5D-E5CF2D360384}" type="datetimeFigureOut">
              <a:rPr lang="en-US" smtClean="0"/>
              <a:t>2/7/24</a:t>
            </a:fld>
            <a:endParaRPr lang="en-US"/>
          </a:p>
        </p:txBody>
      </p:sp>
      <p:sp>
        <p:nvSpPr>
          <p:cNvPr id="9" name="Slide Number Placeholder 8"/>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Date Placeholder 2"/>
          <p:cNvSpPr>
            <a:spLocks noGrp="1"/>
          </p:cNvSpPr>
          <p:nvPr>
            <p:ph type="dt" sz="half" idx="10"/>
          </p:nvPr>
        </p:nvSpPr>
        <p:spPr/>
        <p:txBody>
          <a:bodyPr/>
          <a:lstStyle/>
          <a:p>
            <a:fld id="{7268C6C2-7D59-244A-BB5D-E5CF2D360384}" type="datetimeFigureOut">
              <a:rPr lang="en-US" smtClean="0"/>
              <a:t>2/7/24</a:t>
            </a:fld>
            <a:endParaRPr lang="en-US"/>
          </a:p>
        </p:txBody>
      </p:sp>
      <p:sp>
        <p:nvSpPr>
          <p:cNvPr id="5" name="Slide Number Placeholder 4"/>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68C6C2-7D59-244A-BB5D-E5CF2D360384}" type="datetimeFigureOut">
              <a:rPr lang="en-US" smtClean="0"/>
              <a:t>2/7/24</a:t>
            </a:fld>
            <a:endParaRPr lang="en-US"/>
          </a:p>
        </p:txBody>
      </p:sp>
      <p:sp>
        <p:nvSpPr>
          <p:cNvPr id="4" name="Slide Number Placeholder 3"/>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68C6C2-7D59-244A-BB5D-E5CF2D360384}" type="datetimeFigureOut">
              <a:rPr lang="en-US" smtClean="0"/>
              <a:t>2/7/24</a:t>
            </a:fld>
            <a:endParaRPr lang="en-US"/>
          </a:p>
        </p:txBody>
      </p:sp>
      <p:sp>
        <p:nvSpPr>
          <p:cNvPr id="7" name="Slide Number Placeholder 6"/>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68C6C2-7D59-244A-BB5D-E5CF2D360384}" type="datetimeFigureOut">
              <a:rPr lang="en-US" smtClean="0"/>
              <a:t>2/7/24</a:t>
            </a:fld>
            <a:endParaRPr lang="en-US"/>
          </a:p>
        </p:txBody>
      </p:sp>
      <p:sp>
        <p:nvSpPr>
          <p:cNvPr id="7" name="Slide Number Placeholder 6"/>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5683170"/>
            <a:ext cx="9144000" cy="1186404"/>
          </a:xfrm>
          <a:prstGeom prst="rect">
            <a:avLst/>
          </a:prstGeom>
          <a:solidFill>
            <a:srgbClr val="008D98">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28650" y="365127"/>
            <a:ext cx="7886700" cy="76788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240740"/>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5800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8C6C2-7D59-244A-BB5D-E5CF2D360384}" type="datetimeFigureOut">
              <a:rPr lang="en-US" smtClean="0"/>
              <a:t>2/7/24</a:t>
            </a:fld>
            <a:endParaRPr lang="en-US"/>
          </a:p>
        </p:txBody>
      </p:sp>
      <p:sp>
        <p:nvSpPr>
          <p:cNvPr id="6" name="Slide Number Placeholder 5"/>
          <p:cNvSpPr>
            <a:spLocks noGrp="1"/>
          </p:cNvSpPr>
          <p:nvPr>
            <p:ph type="sldNum" sz="quarter" idx="4"/>
          </p:nvPr>
        </p:nvSpPr>
        <p:spPr>
          <a:xfrm>
            <a:off x="7648574" y="6356351"/>
            <a:ext cx="86677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DB593E-0C47-6E42-A772-477E3CAF1F69}"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47811" y="5813835"/>
            <a:ext cx="2562064" cy="905645"/>
          </a:xfrm>
          <a:prstGeom prst="rect">
            <a:avLst/>
          </a:prstGeom>
        </p:spPr>
      </p:pic>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008D98"/>
          </a:solidFill>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9BE2A-EA9B-694C-A811-3AB62FD4EF41}"/>
              </a:ext>
            </a:extLst>
          </p:cNvPr>
          <p:cNvSpPr>
            <a:spLocks noGrp="1"/>
          </p:cNvSpPr>
          <p:nvPr>
            <p:ph type="ctrTitle"/>
          </p:nvPr>
        </p:nvSpPr>
        <p:spPr>
          <a:xfrm>
            <a:off x="1133977" y="2402870"/>
            <a:ext cx="7083266" cy="1790700"/>
          </a:xfrm>
        </p:spPr>
        <p:txBody>
          <a:bodyPr>
            <a:normAutofit fontScale="90000"/>
          </a:bodyPr>
          <a:lstStyle/>
          <a:p>
            <a:r>
              <a:rPr lang="en-US" b="1" dirty="0"/>
              <a:t>Cardiovascular Disease in Patients with Well Controlled HIV</a:t>
            </a:r>
            <a:br>
              <a:rPr lang="en-US" b="1" dirty="0"/>
            </a:br>
            <a:r>
              <a:rPr lang="en-US" dirty="0"/>
              <a:t>Module 2 Zoom Activities</a:t>
            </a:r>
          </a:p>
        </p:txBody>
      </p:sp>
    </p:spTree>
    <p:extLst>
      <p:ext uri="{BB962C8B-B14F-4D97-AF65-F5344CB8AC3E}">
        <p14:creationId xmlns:p14="http://schemas.microsoft.com/office/powerpoint/2010/main" val="3498848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407CFAD-1C21-4DFD-915A-DA1C74B4C8B6}"/>
              </a:ext>
            </a:extLst>
          </p:cNvPr>
          <p:cNvSpPr>
            <a:spLocks noGrp="1"/>
          </p:cNvSpPr>
          <p:nvPr>
            <p:ph idx="1"/>
          </p:nvPr>
        </p:nvSpPr>
        <p:spPr>
          <a:xfrm>
            <a:off x="402336" y="1547961"/>
            <a:ext cx="8113014" cy="4457423"/>
          </a:xfrm>
        </p:spPr>
        <p:txBody>
          <a:bodyPr>
            <a:normAutofit fontScale="92500"/>
          </a:bodyPr>
          <a:lstStyle/>
          <a:p>
            <a:pPr marL="514350" marR="0" lvl="0" indent="-514350">
              <a:lnSpc>
                <a:spcPct val="115000"/>
              </a:lnSpc>
              <a:spcBef>
                <a:spcPts val="0"/>
              </a:spcBef>
              <a:spcAft>
                <a:spcPts val="0"/>
              </a:spcAft>
              <a:buFont typeface="+mj-lt"/>
              <a:buAutoNum type="arabicPeriod"/>
            </a:pPr>
            <a:r>
              <a:rPr lang="en-US" dirty="0"/>
              <a:t>Who would you engage to support Joyce after she is discharged?</a:t>
            </a:r>
          </a:p>
          <a:p>
            <a:pPr marL="514350" marR="0" lvl="0" indent="-514350">
              <a:lnSpc>
                <a:spcPct val="115000"/>
              </a:lnSpc>
              <a:spcBef>
                <a:spcPts val="0"/>
              </a:spcBef>
              <a:spcAft>
                <a:spcPts val="0"/>
              </a:spcAft>
              <a:buFont typeface="+mj-lt"/>
              <a:buAutoNum type="arabicPeriod"/>
            </a:pPr>
            <a:endParaRPr lang="en-US" dirty="0"/>
          </a:p>
          <a:p>
            <a:pPr marL="514350" marR="0" lvl="0" indent="-514350">
              <a:lnSpc>
                <a:spcPct val="115000"/>
              </a:lnSpc>
              <a:spcBef>
                <a:spcPts val="0"/>
              </a:spcBef>
              <a:spcAft>
                <a:spcPts val="0"/>
              </a:spcAft>
              <a:buFont typeface="+mj-lt"/>
              <a:buAutoNum type="arabicPeriod"/>
            </a:pPr>
            <a:r>
              <a:rPr lang="en-US" dirty="0"/>
              <a:t>In what ways do you envision these individuals supporting Joyce?</a:t>
            </a:r>
          </a:p>
          <a:p>
            <a:pPr marL="0" marR="0" lvl="0" indent="0">
              <a:lnSpc>
                <a:spcPct val="115000"/>
              </a:lnSpc>
              <a:spcBef>
                <a:spcPts val="0"/>
              </a:spcBef>
              <a:spcAft>
                <a:spcPts val="0"/>
              </a:spcAft>
              <a:buNone/>
            </a:pPr>
            <a:endParaRPr lang="en-US" dirty="0"/>
          </a:p>
          <a:p>
            <a:pPr marL="0" marR="0" lvl="0" indent="0">
              <a:lnSpc>
                <a:spcPct val="115000"/>
              </a:lnSpc>
              <a:spcBef>
                <a:spcPts val="0"/>
              </a:spcBef>
              <a:spcAft>
                <a:spcPts val="0"/>
              </a:spcAft>
              <a:buNone/>
            </a:pPr>
            <a:endParaRPr lang="en-US" dirty="0"/>
          </a:p>
          <a:p>
            <a:pPr marL="0" indent="0">
              <a:lnSpc>
                <a:spcPct val="115000"/>
              </a:lnSpc>
              <a:spcBef>
                <a:spcPts val="0"/>
              </a:spcBef>
              <a:buNone/>
            </a:pPr>
            <a:r>
              <a:rPr lang="en-US" i="1" dirty="0"/>
              <a:t>Refer to the Zoom handout on the STRIPE HIV site for these questions when in your breakout group.</a:t>
            </a:r>
          </a:p>
          <a:p>
            <a:pPr marL="514350" marR="0" lvl="0" indent="-514350">
              <a:lnSpc>
                <a:spcPct val="115000"/>
              </a:lnSpc>
              <a:spcBef>
                <a:spcPts val="0"/>
              </a:spcBef>
              <a:spcAft>
                <a:spcPts val="0"/>
              </a:spcAft>
              <a:buFont typeface="+mj-lt"/>
              <a:buAutoNum type="arabicPeriod"/>
            </a:pPr>
            <a:endParaRPr lang="en-US" dirty="0"/>
          </a:p>
        </p:txBody>
      </p:sp>
      <p:sp>
        <p:nvSpPr>
          <p:cNvPr id="8" name="Title 7">
            <a:extLst>
              <a:ext uri="{FF2B5EF4-FFF2-40B4-BE49-F238E27FC236}">
                <a16:creationId xmlns:a16="http://schemas.microsoft.com/office/drawing/2014/main" id="{1474C799-92EB-4A85-876E-2EACEBC3742A}"/>
              </a:ext>
            </a:extLst>
          </p:cNvPr>
          <p:cNvSpPr>
            <a:spLocks noGrp="1"/>
          </p:cNvSpPr>
          <p:nvPr>
            <p:ph type="title"/>
          </p:nvPr>
        </p:nvSpPr>
        <p:spPr/>
        <p:txBody>
          <a:bodyPr>
            <a:normAutofit/>
          </a:bodyPr>
          <a:lstStyle/>
          <a:p>
            <a:r>
              <a:rPr lang="en-US" dirty="0"/>
              <a:t>Small group discussion questions</a:t>
            </a:r>
          </a:p>
        </p:txBody>
      </p:sp>
    </p:spTree>
    <p:extLst>
      <p:ext uri="{BB962C8B-B14F-4D97-AF65-F5344CB8AC3E}">
        <p14:creationId xmlns:p14="http://schemas.microsoft.com/office/powerpoint/2010/main" val="2168431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8008F4-5E15-4BC5-91D9-B2F024A30818}"/>
              </a:ext>
            </a:extLst>
          </p:cNvPr>
          <p:cNvSpPr>
            <a:spLocks noGrp="1"/>
          </p:cNvSpPr>
          <p:nvPr>
            <p:ph type="title"/>
          </p:nvPr>
        </p:nvSpPr>
        <p:spPr/>
        <p:txBody>
          <a:bodyPr/>
          <a:lstStyle/>
          <a:p>
            <a:r>
              <a:rPr lang="en-US" dirty="0"/>
              <a:t>Breakout rooms </a:t>
            </a:r>
          </a:p>
        </p:txBody>
      </p:sp>
      <p:sp>
        <p:nvSpPr>
          <p:cNvPr id="5" name="Text Placeholder 4">
            <a:extLst>
              <a:ext uri="{FF2B5EF4-FFF2-40B4-BE49-F238E27FC236}">
                <a16:creationId xmlns:a16="http://schemas.microsoft.com/office/drawing/2014/main" id="{601DEAA5-3E6B-4A93-8EA0-DE275AFCE52A}"/>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2630332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2DBE9-2B74-4DB8-B527-E33B2CCDE33B}"/>
              </a:ext>
            </a:extLst>
          </p:cNvPr>
          <p:cNvSpPr>
            <a:spLocks noGrp="1"/>
          </p:cNvSpPr>
          <p:nvPr>
            <p:ph type="title"/>
          </p:nvPr>
        </p:nvSpPr>
        <p:spPr>
          <a:xfrm>
            <a:off x="603504" y="4267832"/>
            <a:ext cx="4297680" cy="1297115"/>
          </a:xfrm>
        </p:spPr>
        <p:txBody>
          <a:bodyPr vert="horz" lIns="91440" tIns="45720" rIns="91440" bIns="45720" rtlCol="0" anchor="t">
            <a:normAutofit/>
          </a:bodyPr>
          <a:lstStyle/>
          <a:p>
            <a:r>
              <a:rPr lang="en-US" sz="3500" kern="1200" dirty="0">
                <a:latin typeface="+mj-lt"/>
                <a:ea typeface="+mj-ea"/>
                <a:cs typeface="+mj-cs"/>
              </a:rPr>
              <a:t>Reflection</a:t>
            </a:r>
          </a:p>
        </p:txBody>
      </p:sp>
      <p:pic>
        <p:nvPicPr>
          <p:cNvPr id="31" name="Graphic 30" descr="Thought bubble">
            <a:extLst>
              <a:ext uri="{FF2B5EF4-FFF2-40B4-BE49-F238E27FC236}">
                <a16:creationId xmlns:a16="http://schemas.microsoft.com/office/drawing/2014/main" id="{549E00AD-2BAF-479B-B2DD-7BFAE9B43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76992" y="2216469"/>
            <a:ext cx="3106320" cy="3106320"/>
          </a:xfrm>
          <a:prstGeom prst="rect">
            <a:avLst/>
          </a:prstGeom>
          <a:ln>
            <a:noFill/>
          </a:ln>
        </p:spPr>
      </p:pic>
    </p:spTree>
    <p:extLst>
      <p:ext uri="{BB962C8B-B14F-4D97-AF65-F5344CB8AC3E}">
        <p14:creationId xmlns:p14="http://schemas.microsoft.com/office/powerpoint/2010/main" val="3747959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2DBE9-2B74-4DB8-B527-E33B2CCDE33B}"/>
              </a:ext>
            </a:extLst>
          </p:cNvPr>
          <p:cNvSpPr>
            <a:spLocks noGrp="1"/>
          </p:cNvSpPr>
          <p:nvPr>
            <p:ph type="title"/>
          </p:nvPr>
        </p:nvSpPr>
        <p:spPr>
          <a:xfrm>
            <a:off x="603504" y="4267832"/>
            <a:ext cx="4297680" cy="1297115"/>
          </a:xfrm>
        </p:spPr>
        <p:txBody>
          <a:bodyPr vert="horz" lIns="91440" tIns="45720" rIns="91440" bIns="45720" rtlCol="0" anchor="t">
            <a:normAutofit/>
          </a:bodyPr>
          <a:lstStyle/>
          <a:p>
            <a:r>
              <a:rPr lang="en-US" sz="3500" kern="1200" dirty="0">
                <a:latin typeface="+mj-lt"/>
                <a:ea typeface="+mj-ea"/>
                <a:cs typeface="+mj-cs"/>
              </a:rPr>
              <a:t>Key Points?</a:t>
            </a:r>
          </a:p>
        </p:txBody>
      </p:sp>
      <p:pic>
        <p:nvPicPr>
          <p:cNvPr id="31" name="Graphic 30" descr="Thought bubble">
            <a:extLst>
              <a:ext uri="{FF2B5EF4-FFF2-40B4-BE49-F238E27FC236}">
                <a16:creationId xmlns:a16="http://schemas.microsoft.com/office/drawing/2014/main" id="{549E00AD-2BAF-479B-B2DD-7BFAE9B43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76992" y="2216469"/>
            <a:ext cx="3106320" cy="3106320"/>
          </a:xfrm>
          <a:prstGeom prst="rect">
            <a:avLst/>
          </a:prstGeom>
          <a:ln>
            <a:noFill/>
          </a:ln>
        </p:spPr>
      </p:pic>
    </p:spTree>
    <p:extLst>
      <p:ext uri="{BB962C8B-B14F-4D97-AF65-F5344CB8AC3E}">
        <p14:creationId xmlns:p14="http://schemas.microsoft.com/office/powerpoint/2010/main" val="145141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9BE2A-EA9B-694C-A811-3AB62FD4EF41}"/>
              </a:ext>
            </a:extLst>
          </p:cNvPr>
          <p:cNvSpPr>
            <a:spLocks noGrp="1"/>
          </p:cNvSpPr>
          <p:nvPr>
            <p:ph type="ctrTitle"/>
          </p:nvPr>
        </p:nvSpPr>
        <p:spPr>
          <a:xfrm>
            <a:off x="1133976" y="3045421"/>
            <a:ext cx="7254120" cy="1790700"/>
          </a:xfrm>
        </p:spPr>
        <p:txBody>
          <a:bodyPr>
            <a:normAutofit fontScale="90000"/>
          </a:bodyPr>
          <a:lstStyle/>
          <a:p>
            <a:r>
              <a:rPr lang="en-US" b="1" dirty="0"/>
              <a:t>#1: </a:t>
            </a:r>
            <a:br>
              <a:rPr lang="en-US" b="1" dirty="0"/>
            </a:br>
            <a:r>
              <a:rPr lang="en-US" b="1" dirty="0"/>
              <a:t>Interprofessional CVD Care (IPE) </a:t>
            </a:r>
            <a:br>
              <a:rPr lang="en-US" b="1" dirty="0"/>
            </a:br>
            <a:r>
              <a:rPr lang="en-US" sz="3100" dirty="0"/>
              <a:t>Objective: Develop and explain recommendations to optimize a patient’s cardiovascular health using an interprofessional team-based approach</a:t>
            </a:r>
            <a:endParaRPr lang="en-US" dirty="0"/>
          </a:p>
        </p:txBody>
      </p:sp>
    </p:spTree>
    <p:extLst>
      <p:ext uri="{BB962C8B-B14F-4D97-AF65-F5344CB8AC3E}">
        <p14:creationId xmlns:p14="http://schemas.microsoft.com/office/powerpoint/2010/main" val="286592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407CFAD-1C21-4DFD-915A-DA1C74B4C8B6}"/>
              </a:ext>
            </a:extLst>
          </p:cNvPr>
          <p:cNvSpPr>
            <a:spLocks noGrp="1"/>
          </p:cNvSpPr>
          <p:nvPr>
            <p:ph idx="1"/>
          </p:nvPr>
        </p:nvSpPr>
        <p:spPr>
          <a:xfrm>
            <a:off x="628650" y="1240739"/>
            <a:ext cx="7886700" cy="5252133"/>
          </a:xfrm>
        </p:spPr>
        <p:txBody>
          <a:bodyPr>
            <a:normAutofit/>
          </a:bodyPr>
          <a:lstStyle/>
          <a:p>
            <a:pPr marL="0" indent="0">
              <a:buNone/>
            </a:pPr>
            <a:r>
              <a:rPr lang="en-US" sz="2600" dirty="0"/>
              <a:t>James is a 50-year-old man with long-standing, well controlled HIV on 3TC, AZT, and r/LPV who presented to the clinic for routine HIV care. His last HIV RNA one month ago was undetectable, and his pill count shows that he is very adherent to his ART. James explained that he was having poor erections, and he was very frustrated and embarrassed. He had a history of high blood pressure not on treatment and smoked 8-10 cigarettes per day. </a:t>
            </a:r>
          </a:p>
          <a:p>
            <a:pPr marL="0" indent="0">
              <a:buNone/>
            </a:pPr>
            <a:endParaRPr lang="en-US" sz="2600" dirty="0"/>
          </a:p>
          <a:p>
            <a:pPr marL="0" indent="0">
              <a:buNone/>
            </a:pPr>
            <a:r>
              <a:rPr lang="en-US" sz="2600" i="1" dirty="0">
                <a:solidFill>
                  <a:srgbClr val="008D98"/>
                </a:solidFill>
              </a:rPr>
              <a:t>Imagine you are part of a team evaluating a patient like James who has a number of CVD risk factors.</a:t>
            </a:r>
          </a:p>
        </p:txBody>
      </p:sp>
      <p:sp>
        <p:nvSpPr>
          <p:cNvPr id="8" name="Title 7">
            <a:extLst>
              <a:ext uri="{FF2B5EF4-FFF2-40B4-BE49-F238E27FC236}">
                <a16:creationId xmlns:a16="http://schemas.microsoft.com/office/drawing/2014/main" id="{1474C799-92EB-4A85-876E-2EACEBC3742A}"/>
              </a:ext>
            </a:extLst>
          </p:cNvPr>
          <p:cNvSpPr>
            <a:spLocks noGrp="1"/>
          </p:cNvSpPr>
          <p:nvPr>
            <p:ph type="title"/>
          </p:nvPr>
        </p:nvSpPr>
        <p:spPr/>
        <p:txBody>
          <a:bodyPr/>
          <a:lstStyle/>
          <a:p>
            <a:r>
              <a:rPr lang="en-US" dirty="0"/>
              <a:t>Case</a:t>
            </a:r>
          </a:p>
        </p:txBody>
      </p:sp>
    </p:spTree>
    <p:extLst>
      <p:ext uri="{BB962C8B-B14F-4D97-AF65-F5344CB8AC3E}">
        <p14:creationId xmlns:p14="http://schemas.microsoft.com/office/powerpoint/2010/main" val="119686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407CFAD-1C21-4DFD-915A-DA1C74B4C8B6}"/>
              </a:ext>
            </a:extLst>
          </p:cNvPr>
          <p:cNvSpPr>
            <a:spLocks noGrp="1"/>
          </p:cNvSpPr>
          <p:nvPr>
            <p:ph idx="1"/>
          </p:nvPr>
        </p:nvSpPr>
        <p:spPr>
          <a:xfrm>
            <a:off x="515493" y="1289364"/>
            <a:ext cx="8113014" cy="4917161"/>
          </a:xfrm>
        </p:spPr>
        <p:txBody>
          <a:bodyPr>
            <a:normAutofit fontScale="77500" lnSpcReduction="20000"/>
          </a:bodyPr>
          <a:lstStyle/>
          <a:p>
            <a:pPr marL="0" indent="0">
              <a:lnSpc>
                <a:spcPct val="124000"/>
              </a:lnSpc>
              <a:buNone/>
            </a:pPr>
            <a:r>
              <a:rPr lang="en-US" dirty="0"/>
              <a:t>STEP 1: Spend 5 minutes reviewing Table 3 of the 2020 WHO HEARTS Technical Pack- age “Management of total CVD risk” (available in both the “no labs” and “lab based” documents in additional learner materials. </a:t>
            </a:r>
          </a:p>
          <a:p>
            <a:pPr marL="0" indent="0">
              <a:lnSpc>
                <a:spcPct val="124000"/>
              </a:lnSpc>
              <a:buNone/>
            </a:pPr>
            <a:endParaRPr lang="en-US" i="1" dirty="0"/>
          </a:p>
          <a:p>
            <a:pPr marL="0" indent="0">
              <a:lnSpc>
                <a:spcPct val="124000"/>
              </a:lnSpc>
              <a:buNone/>
            </a:pPr>
            <a:r>
              <a:rPr lang="en-US" dirty="0"/>
              <a:t>STEP 2: Conduct multidisciplinary rounds – Allow each health profession in your group to suggest recommendations for James’s care that relate to their profession/expression. Fill out the provided table as a group with recommendations for each specified area of CVD care.</a:t>
            </a:r>
          </a:p>
          <a:p>
            <a:pPr marL="0" indent="0">
              <a:lnSpc>
                <a:spcPct val="124000"/>
              </a:lnSpc>
              <a:buNone/>
            </a:pPr>
            <a:endParaRPr lang="en-US" dirty="0"/>
          </a:p>
          <a:p>
            <a:pPr marL="0" indent="0">
              <a:lnSpc>
                <a:spcPct val="124000"/>
              </a:lnSpc>
              <a:buNone/>
            </a:pPr>
            <a:r>
              <a:rPr lang="en-US" i="1" dirty="0"/>
              <a:t>Use both handouts on the STRIPE HIV site for this activity.</a:t>
            </a:r>
          </a:p>
        </p:txBody>
      </p:sp>
      <p:sp>
        <p:nvSpPr>
          <p:cNvPr id="8" name="Title 7">
            <a:extLst>
              <a:ext uri="{FF2B5EF4-FFF2-40B4-BE49-F238E27FC236}">
                <a16:creationId xmlns:a16="http://schemas.microsoft.com/office/drawing/2014/main" id="{1474C799-92EB-4A85-876E-2EACEBC3742A}"/>
              </a:ext>
            </a:extLst>
          </p:cNvPr>
          <p:cNvSpPr>
            <a:spLocks noGrp="1"/>
          </p:cNvSpPr>
          <p:nvPr>
            <p:ph type="title"/>
          </p:nvPr>
        </p:nvSpPr>
        <p:spPr/>
        <p:txBody>
          <a:bodyPr>
            <a:normAutofit/>
          </a:bodyPr>
          <a:lstStyle/>
          <a:p>
            <a:r>
              <a:rPr lang="en-US" dirty="0"/>
              <a:t>Multidisciplinary discussion</a:t>
            </a:r>
          </a:p>
        </p:txBody>
      </p:sp>
    </p:spTree>
    <p:extLst>
      <p:ext uri="{BB962C8B-B14F-4D97-AF65-F5344CB8AC3E}">
        <p14:creationId xmlns:p14="http://schemas.microsoft.com/office/powerpoint/2010/main" val="221893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8008F4-5E15-4BC5-91D9-B2F024A30818}"/>
              </a:ext>
            </a:extLst>
          </p:cNvPr>
          <p:cNvSpPr>
            <a:spLocks noGrp="1"/>
          </p:cNvSpPr>
          <p:nvPr>
            <p:ph type="title"/>
          </p:nvPr>
        </p:nvSpPr>
        <p:spPr/>
        <p:txBody>
          <a:bodyPr/>
          <a:lstStyle/>
          <a:p>
            <a:r>
              <a:rPr lang="en-US" dirty="0"/>
              <a:t>Breakout rooms </a:t>
            </a:r>
          </a:p>
        </p:txBody>
      </p:sp>
      <p:sp>
        <p:nvSpPr>
          <p:cNvPr id="5" name="Text Placeholder 4">
            <a:extLst>
              <a:ext uri="{FF2B5EF4-FFF2-40B4-BE49-F238E27FC236}">
                <a16:creationId xmlns:a16="http://schemas.microsoft.com/office/drawing/2014/main" id="{601DEAA5-3E6B-4A93-8EA0-DE275AFCE52A}"/>
              </a:ext>
            </a:extLst>
          </p:cNvPr>
          <p:cNvSpPr>
            <a:spLocks noGrp="1"/>
          </p:cNvSpPr>
          <p:nvPr>
            <p:ph type="body" idx="1"/>
          </p:nvPr>
        </p:nvSpPr>
        <p:spPr/>
        <p:txBody>
          <a:bodyPr/>
          <a:lstStyle/>
          <a:p>
            <a:r>
              <a:rPr lang="en-US" dirty="0"/>
              <a:t>15 minutes</a:t>
            </a:r>
          </a:p>
        </p:txBody>
      </p:sp>
    </p:spTree>
    <p:extLst>
      <p:ext uri="{BB962C8B-B14F-4D97-AF65-F5344CB8AC3E}">
        <p14:creationId xmlns:p14="http://schemas.microsoft.com/office/powerpoint/2010/main" val="4032491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2DBE9-2B74-4DB8-B527-E33B2CCDE33B}"/>
              </a:ext>
            </a:extLst>
          </p:cNvPr>
          <p:cNvSpPr>
            <a:spLocks noGrp="1"/>
          </p:cNvSpPr>
          <p:nvPr>
            <p:ph type="title"/>
          </p:nvPr>
        </p:nvSpPr>
        <p:spPr>
          <a:xfrm>
            <a:off x="609342" y="0"/>
            <a:ext cx="7886700" cy="704335"/>
          </a:xfrm>
        </p:spPr>
        <p:txBody>
          <a:bodyPr vert="horz" lIns="91440" tIns="45720" rIns="91440" bIns="45720" rtlCol="0" anchor="ctr">
            <a:normAutofit/>
          </a:bodyPr>
          <a:lstStyle/>
          <a:p>
            <a:r>
              <a:rPr lang="en-US" sz="3200" kern="1200" dirty="0">
                <a:latin typeface="+mj-lt"/>
                <a:ea typeface="+mj-ea"/>
                <a:cs typeface="+mj-cs"/>
              </a:rPr>
              <a:t>Debrief</a:t>
            </a:r>
            <a:endParaRPr lang="en-US" sz="4500" kern="1200" dirty="0">
              <a:latin typeface="+mj-lt"/>
              <a:ea typeface="+mj-ea"/>
              <a:cs typeface="+mj-cs"/>
            </a:endParaRPr>
          </a:p>
        </p:txBody>
      </p:sp>
      <p:graphicFrame>
        <p:nvGraphicFramePr>
          <p:cNvPr id="6" name="Table 5">
            <a:extLst>
              <a:ext uri="{FF2B5EF4-FFF2-40B4-BE49-F238E27FC236}">
                <a16:creationId xmlns:a16="http://schemas.microsoft.com/office/drawing/2014/main" id="{0B1E4A91-D318-4727-8AEB-80579040BF4D}"/>
              </a:ext>
            </a:extLst>
          </p:cNvPr>
          <p:cNvGraphicFramePr>
            <a:graphicFrameLocks noGrp="1"/>
          </p:cNvGraphicFramePr>
          <p:nvPr>
            <p:extLst>
              <p:ext uri="{D42A27DB-BD31-4B8C-83A1-F6EECF244321}">
                <p14:modId xmlns:p14="http://schemas.microsoft.com/office/powerpoint/2010/main" val="746106804"/>
              </p:ext>
            </p:extLst>
          </p:nvPr>
        </p:nvGraphicFramePr>
        <p:xfrm>
          <a:off x="270303" y="642551"/>
          <a:ext cx="8564777" cy="6007691"/>
        </p:xfrm>
        <a:graphic>
          <a:graphicData uri="http://schemas.openxmlformats.org/drawingml/2006/table">
            <a:tbl>
              <a:tblPr firstRow="1" firstCol="1" bandRow="1"/>
              <a:tblGrid>
                <a:gridCol w="3497601">
                  <a:extLst>
                    <a:ext uri="{9D8B030D-6E8A-4147-A177-3AD203B41FA5}">
                      <a16:colId xmlns:a16="http://schemas.microsoft.com/office/drawing/2014/main" val="3164398492"/>
                    </a:ext>
                  </a:extLst>
                </a:gridCol>
                <a:gridCol w="5067176">
                  <a:extLst>
                    <a:ext uri="{9D8B030D-6E8A-4147-A177-3AD203B41FA5}">
                      <a16:colId xmlns:a16="http://schemas.microsoft.com/office/drawing/2014/main" val="115094883"/>
                    </a:ext>
                  </a:extLst>
                </a:gridCol>
              </a:tblGrid>
              <a:tr h="123567">
                <a:tc>
                  <a:txBody>
                    <a:bodyPr/>
                    <a:lstStyle/>
                    <a:p>
                      <a:pPr marL="9144" marR="0" indent="-9144" algn="l" fontAlgn="t">
                        <a:lnSpc>
                          <a:spcPct val="110000"/>
                        </a:lnSpc>
                        <a:spcBef>
                          <a:spcPts val="0"/>
                        </a:spcBef>
                        <a:spcAft>
                          <a:spcPts val="0"/>
                        </a:spcAft>
                      </a:pPr>
                      <a:r>
                        <a:rPr lang="en-US" sz="1800" b="1" i="0" u="none" strike="noStrike" dirty="0">
                          <a:solidFill>
                            <a:srgbClr val="007F44"/>
                          </a:solidFill>
                          <a:effectLst/>
                          <a:latin typeface="Arial" panose="020B0604020202020204" pitchFamily="34" charset="0"/>
                          <a:ea typeface="Arial" panose="020B0604020202020204" pitchFamily="34" charset="0"/>
                          <a:cs typeface="Times New Roman" panose="02020603050405020304" pitchFamily="18" charset="0"/>
                        </a:rPr>
                        <a:t>CVD Care Area</a:t>
                      </a:r>
                      <a:endParaRPr lang="en-US" sz="3200" b="0" i="0" u="none" strike="noStrike" dirty="0">
                        <a:solidFill>
                          <a:srgbClr val="007F44"/>
                        </a:solidFill>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9144" marR="0" indent="-9144" algn="l" fontAlgn="t">
                        <a:lnSpc>
                          <a:spcPct val="110000"/>
                        </a:lnSpc>
                        <a:spcBef>
                          <a:spcPts val="0"/>
                        </a:spcBef>
                        <a:spcAft>
                          <a:spcPts val="0"/>
                        </a:spcAft>
                      </a:pPr>
                      <a:r>
                        <a:rPr lang="en-US" sz="1800" b="1" i="0" u="none" strike="noStrike" dirty="0">
                          <a:solidFill>
                            <a:srgbClr val="007F44"/>
                          </a:solidFill>
                          <a:effectLst/>
                          <a:latin typeface="Arial" panose="020B0604020202020204" pitchFamily="34" charset="0"/>
                          <a:ea typeface="Arial" panose="020B0604020202020204" pitchFamily="34" charset="0"/>
                          <a:cs typeface="Times New Roman" panose="02020603050405020304" pitchFamily="18" charset="0"/>
                        </a:rPr>
                        <a:t>Recommendation</a:t>
                      </a:r>
                      <a:r>
                        <a:rPr lang="en-US" sz="1800" b="1" i="0" u="none" strike="noStrike" spc="-265" dirty="0">
                          <a:solidFill>
                            <a:srgbClr val="007F44"/>
                          </a:solidFill>
                          <a:effectLst/>
                          <a:latin typeface="Arial" panose="020B0604020202020204" pitchFamily="34" charset="0"/>
                          <a:ea typeface="Arial" panose="020B0604020202020204" pitchFamily="34" charset="0"/>
                          <a:cs typeface="Times New Roman" panose="02020603050405020304" pitchFamily="18" charset="0"/>
                        </a:rPr>
                        <a:t> </a:t>
                      </a:r>
                      <a:endParaRPr lang="en-US" sz="3200" b="0" i="0" u="none" strike="noStrike" dirty="0">
                        <a:solidFill>
                          <a:srgbClr val="007F44"/>
                        </a:solidFill>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07484070"/>
                  </a:ext>
                </a:extLst>
              </a:tr>
              <a:tr h="568662">
                <a:tc>
                  <a:txBody>
                    <a:bodyPr/>
                    <a:lstStyle/>
                    <a:p>
                      <a:pPr marL="9144" marR="0" indent="-9144" algn="l" fontAlgn="t">
                        <a:lnSpc>
                          <a:spcPct val="110000"/>
                        </a:lnSpc>
                        <a:spcBef>
                          <a:spcPts val="0"/>
                        </a:spcBef>
                        <a:spcAft>
                          <a:spcPts val="0"/>
                        </a:spcAft>
                      </a:pPr>
                      <a:r>
                        <a:rPr lang="en-US" sz="1800" b="0" i="0" u="none" strike="noStrike"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Physical</a:t>
                      </a:r>
                      <a:r>
                        <a:rPr lang="en-US" sz="1800" b="0" i="0" u="none" strike="noStrike" spc="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800" b="0" i="0" u="none" strike="noStrike"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activity</a:t>
                      </a:r>
                      <a:endParaRPr lang="en-US" sz="32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r>
                        <a:rPr lang="en-US" sz="11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en-US" sz="11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0087315"/>
                  </a:ext>
                </a:extLst>
              </a:tr>
              <a:tr h="568662">
                <a:tc>
                  <a:txBody>
                    <a:bodyPr/>
                    <a:lstStyle/>
                    <a:p>
                      <a:pPr marL="9144" marR="0" indent="-9144" algn="l" fontAlgn="t">
                        <a:lnSpc>
                          <a:spcPct val="110000"/>
                        </a:lnSpc>
                        <a:spcBef>
                          <a:spcPts val="0"/>
                        </a:spcBef>
                        <a:spcAft>
                          <a:spcPts val="0"/>
                        </a:spcAft>
                      </a:pPr>
                      <a:r>
                        <a:rPr lang="en-US" sz="1800" b="0" i="0" u="none" strike="noStrike"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Dietary</a:t>
                      </a:r>
                      <a:r>
                        <a:rPr lang="en-US" sz="1800" b="0" i="0" u="none" strike="noStrike" spc="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800" b="0" i="0" u="none" strike="noStrike"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changes</a:t>
                      </a:r>
                      <a:endParaRPr lang="en-US" sz="32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r>
                        <a:rPr lang="en-US" sz="1100" b="0"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482484"/>
                  </a:ext>
                </a:extLst>
              </a:tr>
              <a:tr h="568662">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cs typeface="Times New Roman" panose="02020603050405020304" pitchFamily="18" charset="0"/>
                        </a:rPr>
                        <a:t>Smoking cessation</a:t>
                      </a: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endParaRPr lang="en-US" sz="11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916173"/>
                  </a:ext>
                </a:extLst>
              </a:tr>
              <a:tr h="568662">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cs typeface="Times New Roman" panose="02020603050405020304" pitchFamily="18" charset="0"/>
                        </a:rPr>
                        <a:t>Avoiding harmful alcohol</a:t>
                      </a: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endParaRPr lang="en-US" sz="11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9868245"/>
                  </a:ext>
                </a:extLst>
              </a:tr>
              <a:tr h="568662">
                <a:tc>
                  <a:txBody>
                    <a:bodyPr/>
                    <a:lstStyle/>
                    <a:p>
                      <a:pPr marL="9144" marR="0" indent="-9144" algn="l" fontAlgn="t">
                        <a:lnSpc>
                          <a:spcPct val="110000"/>
                        </a:lnSpc>
                        <a:spcBef>
                          <a:spcPts val="0"/>
                        </a:spcBef>
                        <a:spcAft>
                          <a:spcPts val="0"/>
                        </a:spcAft>
                      </a:pPr>
                      <a:r>
                        <a:rPr lang="en-US" sz="1800" b="0" i="0" u="none" strike="noStrike"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Blood pressure</a:t>
                      </a:r>
                      <a:endParaRPr lang="en-US" sz="32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r>
                        <a:rPr lang="en-US" sz="11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en-US" sz="11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6202902"/>
                  </a:ext>
                </a:extLst>
              </a:tr>
              <a:tr h="568662">
                <a:tc>
                  <a:txBody>
                    <a:bodyPr/>
                    <a:lstStyle/>
                    <a:p>
                      <a:pPr marL="9144" marR="0" indent="-9144" algn="l" fontAlgn="t">
                        <a:lnSpc>
                          <a:spcPct val="110000"/>
                        </a:lnSpc>
                        <a:spcBef>
                          <a:spcPts val="0"/>
                        </a:spcBef>
                        <a:spcAft>
                          <a:spcPts val="0"/>
                        </a:spcAft>
                      </a:pPr>
                      <a:r>
                        <a:rPr lang="en-US" sz="1800" b="0" i="0" u="none" strike="noStrike">
                          <a:solidFill>
                            <a:srgbClr val="000000"/>
                          </a:solidFill>
                          <a:effectLst/>
                          <a:latin typeface="Arial" panose="020B0604020202020204" pitchFamily="34" charset="0"/>
                          <a:ea typeface="Arial" panose="020B0604020202020204" pitchFamily="34" charset="0"/>
                          <a:cs typeface="Times New Roman" panose="02020603050405020304" pitchFamily="18" charset="0"/>
                        </a:rPr>
                        <a:t>ART regimen </a:t>
                      </a:r>
                      <a:endParaRPr lang="en-US" sz="3200" b="0" i="0" u="none" strike="noStrike">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r>
                        <a:rPr lang="en-US" sz="11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en-US" sz="11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3130527"/>
                  </a:ext>
                </a:extLst>
              </a:tr>
              <a:tr h="568662">
                <a:tc>
                  <a:txBody>
                    <a:bodyPr/>
                    <a:lstStyle/>
                    <a:p>
                      <a:pPr marL="9144" marR="0" indent="-9144" algn="l" fontAlgn="t">
                        <a:lnSpc>
                          <a:spcPct val="110000"/>
                        </a:lnSpc>
                        <a:spcBef>
                          <a:spcPts val="0"/>
                        </a:spcBef>
                        <a:spcAft>
                          <a:spcPts val="0"/>
                        </a:spcAft>
                      </a:pPr>
                      <a:r>
                        <a:rPr lang="en-US" sz="18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Goal HIV RNA</a:t>
                      </a:r>
                      <a:endParaRPr lang="en-US" sz="32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r>
                        <a:rPr lang="en-US" sz="11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en-US" sz="11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5550253"/>
                  </a:ext>
                </a:extLst>
              </a:tr>
              <a:tr h="568662">
                <a:tc>
                  <a:txBody>
                    <a:bodyPr/>
                    <a:lstStyle/>
                    <a:p>
                      <a:pPr marL="9144" marR="0" indent="-9144" algn="l" fontAlgn="t">
                        <a:lnSpc>
                          <a:spcPct val="110000"/>
                        </a:lnSpc>
                        <a:spcBef>
                          <a:spcPts val="0"/>
                        </a:spcBef>
                        <a:spcAft>
                          <a:spcPts val="0"/>
                        </a:spcAft>
                      </a:pPr>
                      <a:r>
                        <a:rPr lang="en-US" sz="18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Weight control</a:t>
                      </a:r>
                      <a:endParaRPr lang="en-US" sz="32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r>
                        <a:rPr lang="en-US" sz="11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en-US" sz="11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7777264"/>
                  </a:ext>
                </a:extLst>
              </a:tr>
              <a:tr h="568662">
                <a:tc>
                  <a:txBody>
                    <a:bodyPr/>
                    <a:lstStyle/>
                    <a:p>
                      <a:pPr marL="9144" marR="0" indent="-9144" algn="l" fontAlgn="t">
                        <a:lnSpc>
                          <a:spcPct val="110000"/>
                        </a:lnSpc>
                        <a:spcBef>
                          <a:spcPts val="0"/>
                        </a:spcBef>
                        <a:spcAft>
                          <a:spcPts val="0"/>
                        </a:spcAft>
                      </a:pPr>
                      <a:r>
                        <a:rPr lang="en-US" sz="18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Lipid lowering agent</a:t>
                      </a:r>
                      <a:endParaRPr lang="en-US" sz="32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r>
                        <a:rPr lang="en-US" sz="11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en-US" sz="11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8826031"/>
                  </a:ext>
                </a:extLst>
              </a:tr>
              <a:tr h="568662">
                <a:tc>
                  <a:txBody>
                    <a:bodyPr/>
                    <a:lstStyle/>
                    <a:p>
                      <a:pPr marL="9144" marR="0" indent="-9144" algn="l" fontAlgn="t">
                        <a:lnSpc>
                          <a:spcPct val="110000"/>
                        </a:lnSpc>
                        <a:spcBef>
                          <a:spcPts val="0"/>
                        </a:spcBef>
                        <a:spcAft>
                          <a:spcPts val="0"/>
                        </a:spcAft>
                      </a:pPr>
                      <a:r>
                        <a:rPr lang="en-US" sz="18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Hypoglycemic agent</a:t>
                      </a:r>
                      <a:endParaRPr lang="en-US" sz="32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 marR="0" indent="-9144" algn="l" fontAlgn="t">
                        <a:lnSpc>
                          <a:spcPct val="110000"/>
                        </a:lnSpc>
                        <a:spcBef>
                          <a:spcPts val="0"/>
                        </a:spcBef>
                        <a:spcAft>
                          <a:spcPts val="0"/>
                        </a:spcAft>
                      </a:pPr>
                      <a:r>
                        <a:rPr lang="en-US" sz="1100" b="0" i="0" u="none" strike="noStrike"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en-US" sz="1100" b="0" i="0" u="none" strike="noStrike" dirty="0">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4773869"/>
                  </a:ext>
                </a:extLst>
              </a:tr>
            </a:tbl>
          </a:graphicData>
        </a:graphic>
      </p:graphicFrame>
    </p:spTree>
    <p:extLst>
      <p:ext uri="{BB962C8B-B14F-4D97-AF65-F5344CB8AC3E}">
        <p14:creationId xmlns:p14="http://schemas.microsoft.com/office/powerpoint/2010/main" val="2314724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8257A59F-BEC5-435B-82E2-ADF556024855}"/>
              </a:ext>
            </a:extLst>
          </p:cNvPr>
          <p:cNvGraphicFramePr>
            <a:graphicFrameLocks noGrp="1"/>
          </p:cNvGraphicFramePr>
          <p:nvPr>
            <p:extLst>
              <p:ext uri="{D42A27DB-BD31-4B8C-83A1-F6EECF244321}">
                <p14:modId xmlns:p14="http://schemas.microsoft.com/office/powerpoint/2010/main" val="243538667"/>
              </p:ext>
            </p:extLst>
          </p:nvPr>
        </p:nvGraphicFramePr>
        <p:xfrm>
          <a:off x="276345" y="595678"/>
          <a:ext cx="8653646" cy="6101365"/>
        </p:xfrm>
        <a:graphic>
          <a:graphicData uri="http://schemas.openxmlformats.org/drawingml/2006/table">
            <a:tbl>
              <a:tblPr firstRow="1" firstCol="1" bandRow="1"/>
              <a:tblGrid>
                <a:gridCol w="2333266">
                  <a:extLst>
                    <a:ext uri="{9D8B030D-6E8A-4147-A177-3AD203B41FA5}">
                      <a16:colId xmlns:a16="http://schemas.microsoft.com/office/drawing/2014/main" val="1285934794"/>
                    </a:ext>
                  </a:extLst>
                </a:gridCol>
                <a:gridCol w="6320380">
                  <a:extLst>
                    <a:ext uri="{9D8B030D-6E8A-4147-A177-3AD203B41FA5}">
                      <a16:colId xmlns:a16="http://schemas.microsoft.com/office/drawing/2014/main" val="2108910507"/>
                    </a:ext>
                  </a:extLst>
                </a:gridCol>
              </a:tblGrid>
              <a:tr h="529212">
                <a:tc>
                  <a:txBody>
                    <a:bodyPr/>
                    <a:lstStyle/>
                    <a:p>
                      <a:pPr marL="9144" marR="0" indent="-9144" algn="l" fontAlgn="t">
                        <a:lnSpc>
                          <a:spcPct val="110000"/>
                        </a:lnSpc>
                        <a:spcBef>
                          <a:spcPts val="0"/>
                        </a:spcBef>
                        <a:spcAft>
                          <a:spcPts val="0"/>
                        </a:spcAft>
                      </a:pPr>
                      <a:r>
                        <a:rPr lang="en-US" sz="2000" b="1" i="0" u="none" strike="noStrike" dirty="0">
                          <a:solidFill>
                            <a:srgbClr val="007F44"/>
                          </a:solidFill>
                          <a:effectLst/>
                          <a:latin typeface="Arial" panose="020B0604020202020204" pitchFamily="34" charset="0"/>
                          <a:ea typeface="Arial" panose="020B0604020202020204" pitchFamily="34" charset="0"/>
                          <a:cs typeface="Times New Roman" panose="02020603050405020304" pitchFamily="18" charset="0"/>
                        </a:rPr>
                        <a:t>CVD Care Area</a:t>
                      </a:r>
                      <a:endParaRPr lang="en-US" sz="3600" b="0" i="0" u="none" strike="noStrike" dirty="0">
                        <a:solidFill>
                          <a:srgbClr val="007F44"/>
                        </a:solidFill>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9144" marR="0" indent="-9144" algn="l" fontAlgn="t">
                        <a:lnSpc>
                          <a:spcPct val="110000"/>
                        </a:lnSpc>
                        <a:spcBef>
                          <a:spcPts val="0"/>
                        </a:spcBef>
                        <a:spcAft>
                          <a:spcPts val="0"/>
                        </a:spcAft>
                      </a:pPr>
                      <a:r>
                        <a:rPr lang="en-US" sz="2200" b="1" i="0" u="none" strike="noStrike" dirty="0">
                          <a:solidFill>
                            <a:srgbClr val="007F44"/>
                          </a:solidFill>
                          <a:effectLst/>
                          <a:latin typeface="Arial" panose="020B0604020202020204" pitchFamily="34" charset="0"/>
                          <a:ea typeface="Arial" panose="020B0604020202020204" pitchFamily="34" charset="0"/>
                          <a:cs typeface="Times New Roman" panose="02020603050405020304" pitchFamily="18" charset="0"/>
                        </a:rPr>
                        <a:t>Recommendation</a:t>
                      </a:r>
                      <a:r>
                        <a:rPr lang="en-US" sz="2200" b="1" i="0" u="none" strike="noStrike" spc="-265" dirty="0">
                          <a:solidFill>
                            <a:srgbClr val="007F44"/>
                          </a:solidFill>
                          <a:effectLst/>
                          <a:latin typeface="Arial" panose="020B0604020202020204" pitchFamily="34" charset="0"/>
                          <a:ea typeface="Arial" panose="020B0604020202020204" pitchFamily="34" charset="0"/>
                          <a:cs typeface="Times New Roman" panose="02020603050405020304" pitchFamily="18" charset="0"/>
                        </a:rPr>
                        <a:t> </a:t>
                      </a:r>
                      <a:endParaRPr lang="en-US" sz="3700" b="0" i="0" u="none" strike="noStrike" dirty="0">
                        <a:solidFill>
                          <a:srgbClr val="007F44"/>
                        </a:solidFill>
                        <a:effectLst/>
                        <a:latin typeface="Arial" panose="020B0604020202020204" pitchFamily="34" charset="0"/>
                      </a:endParaRPr>
                    </a:p>
                  </a:txBody>
                  <a:tcPr marL="139094" marR="139094" marT="19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971319062"/>
                  </a:ext>
                </a:extLst>
              </a:tr>
              <a:tr h="301965">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Physical activity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0" lvl="0" indent="-6350" algn="l" defTabSz="914400" rtl="0" eaLnBrk="1" fontAlgn="auto" latinLnBrk="0" hangingPunct="1">
                        <a:lnSpc>
                          <a:spcPct val="110000"/>
                        </a:lnSpc>
                        <a:spcBef>
                          <a:spcPts val="0"/>
                        </a:spcBef>
                        <a:spcAft>
                          <a:spcPts val="0"/>
                        </a:spcAft>
                        <a:buClrTx/>
                        <a:buSzTx/>
                        <a:buFontTx/>
                        <a:buNone/>
                        <a:tabLst/>
                        <a:defRPr/>
                      </a:pP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Increase</a:t>
                      </a:r>
                      <a:r>
                        <a:rPr lang="en-US" sz="1400" spc="2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aerobic</a:t>
                      </a:r>
                      <a:r>
                        <a:rPr lang="en-US" sz="1400" spc="-25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exercise </a:t>
                      </a:r>
                    </a:p>
                    <a:p>
                      <a:pPr marL="285750" marR="0" lvl="0" indent="-2857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&gt;</a:t>
                      </a:r>
                      <a:r>
                        <a:rPr lang="en-US" sz="1400" spc="8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150</a:t>
                      </a:r>
                      <a:r>
                        <a:rPr lang="en-US" sz="1400" spc="8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min/</a:t>
                      </a:r>
                      <a:r>
                        <a:rPr lang="en-US" sz="1400" spc="-26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week</a:t>
                      </a:r>
                      <a:endPar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2577953"/>
                  </a:ext>
                </a:extLst>
              </a:tr>
              <a:tr h="554476">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Dietary changes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6990" marR="0">
                        <a:spcBef>
                          <a:spcPts val="225"/>
                        </a:spcBef>
                        <a:spcAft>
                          <a:spcPts val="0"/>
                        </a:spcAft>
                      </a:pP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Less</a:t>
                      </a:r>
                      <a:r>
                        <a:rPr lang="en-US" sz="1400" spc="2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salt</a:t>
                      </a:r>
                      <a:r>
                        <a:rPr lang="en-US" sz="1400" spc="2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and</a:t>
                      </a:r>
                      <a:r>
                        <a:rPr lang="en-US" sz="1400" spc="6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total</a:t>
                      </a:r>
                      <a:r>
                        <a:rPr lang="en-US" sz="1400" spc="6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fat</a:t>
                      </a:r>
                      <a:r>
                        <a:rPr lang="en-US" sz="1400" spc="6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intake</a:t>
                      </a:r>
                    </a:p>
                    <a:p>
                      <a:pPr marL="332740" marR="0" indent="-285750">
                        <a:spcBef>
                          <a:spcPts val="225"/>
                        </a:spcBef>
                        <a:spcAft>
                          <a:spcPts val="0"/>
                        </a:spcAft>
                        <a:buFont typeface="Arial" panose="020B0604020202020204" pitchFamily="34" charset="0"/>
                        <a:buChar char="•"/>
                      </a:pP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&lt;1tsp</a:t>
                      </a:r>
                      <a:r>
                        <a:rPr lang="en-US" sz="1400" spc="2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salt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a</a:t>
                      </a:r>
                      <a:r>
                        <a:rPr lang="en-US" sz="1400" spc="2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day and &lt;</a:t>
                      </a:r>
                      <a:r>
                        <a:rPr lang="en-US" sz="1400" spc="10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2000</a:t>
                      </a:r>
                      <a:r>
                        <a:rPr lang="en-US" sz="1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calories/day</a:t>
                      </a:r>
                      <a:endPar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5573263"/>
                  </a:ext>
                </a:extLst>
              </a:tr>
              <a:tr h="350315">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Smoking cessation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6990" marR="0">
                        <a:spcBef>
                          <a:spcPts val="225"/>
                        </a:spcBef>
                        <a:spcAft>
                          <a:spcPts val="0"/>
                        </a:spcAft>
                      </a:pP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Complete cessation of all tobacco products should be the goal</a:t>
                      </a:r>
                    </a:p>
                    <a:p>
                      <a:pPr marL="332740" marR="0" indent="-285750">
                        <a:spcBef>
                          <a:spcPts val="225"/>
                        </a:spcBef>
                        <a:spcAft>
                          <a:spcPts val="0"/>
                        </a:spcAft>
                        <a:buFont typeface="Arial" panose="020B0604020202020204" pitchFamily="34" charset="0"/>
                        <a:buChar char="•"/>
                      </a:pP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Stopping all at once more effective than “weaning” cigarettes</a:t>
                      </a:r>
                      <a:endPar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739196"/>
                  </a:ext>
                </a:extLst>
              </a:tr>
              <a:tr h="145726">
                <a:tc>
                  <a:txBody>
                    <a:bodyPr/>
                    <a:lstStyle/>
                    <a:p>
                      <a:pPr marL="9144" marR="0" lvl="0" indent="-9144" algn="l" defTabSz="914400" rtl="0" eaLnBrk="1" fontAlgn="t" latinLnBrk="0" hangingPunct="1">
                        <a:lnSpc>
                          <a:spcPct val="110000"/>
                        </a:lnSpc>
                        <a:spcBef>
                          <a:spcPts val="0"/>
                        </a:spcBef>
                        <a:spcAft>
                          <a:spcPts val="0"/>
                        </a:spcAft>
                        <a:buClrTx/>
                        <a:buSzTx/>
                        <a:buFontTx/>
                        <a:buNone/>
                        <a:tabLst/>
                        <a:defRPr/>
                      </a:pPr>
                      <a:r>
                        <a:rPr lang="en-US" sz="1800" b="0" i="0" u="none" strike="noStrike" kern="12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Avoiding harmful alcohol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6990" marR="0">
                        <a:spcBef>
                          <a:spcPts val="225"/>
                        </a:spcBef>
                        <a:spcAft>
                          <a:spcPts val="0"/>
                        </a:spcAft>
                      </a:pP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Stopping any amount that leads to detrimental health and social consequences</a:t>
                      </a:r>
                    </a:p>
                    <a:p>
                      <a:pPr marL="332740" marR="0" indent="-285750" algn="l" defTabSz="914400" rtl="0" eaLnBrk="1" latinLnBrk="0" hangingPunct="1">
                        <a:spcBef>
                          <a:spcPts val="225"/>
                        </a:spcBef>
                        <a:spcAft>
                          <a:spcPts val="0"/>
                        </a:spcAft>
                        <a:buFont typeface="Arial" panose="020B0604020202020204" pitchFamily="34" charset="0"/>
                        <a:buChar char="•"/>
                      </a:pPr>
                      <a:r>
                        <a:rPr lang="en-US" sz="1400" kern="1200" dirty="0">
                          <a:solidFill>
                            <a:srgbClr val="231F20"/>
                          </a:solidFill>
                          <a:effectLst/>
                          <a:latin typeface="Arial" panose="020B0604020202020204" pitchFamily="34" charset="0"/>
                          <a:ea typeface="+mn-ea"/>
                          <a:cs typeface="Times New Roman" panose="02020603050405020304" pitchFamily="18" charset="0"/>
                        </a:rPr>
                        <a:t>Goal ≤1 standard drink daily </a:t>
                      </a:r>
                      <a:endParaRPr lang="en-US" sz="1400" kern="1200" dirty="0">
                        <a:solidFill>
                          <a:srgbClr val="231F20"/>
                        </a:solidFill>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5117929"/>
                  </a:ext>
                </a:extLst>
              </a:tr>
              <a:tr h="350315">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Blood pressure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0" lvl="0" indent="-6350" algn="l" defTabSz="914400" rtl="0" eaLnBrk="1" fontAlgn="auto" latinLnBrk="0" hangingPunct="1">
                        <a:lnSpc>
                          <a:spcPct val="110000"/>
                        </a:lnSpc>
                        <a:spcBef>
                          <a:spcPts val="0"/>
                        </a:spcBef>
                        <a:spcAft>
                          <a:spcPts val="0"/>
                        </a:spcAft>
                        <a:buClrTx/>
                        <a:buSzTx/>
                        <a:buFontTx/>
                        <a:buNone/>
                        <a:tabLst/>
                        <a:defRPr/>
                      </a:pP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Decrease</a:t>
                      </a:r>
                      <a:r>
                        <a:rPr lang="en-US" sz="1400" spc="3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BP </a:t>
                      </a:r>
                    </a:p>
                    <a:p>
                      <a:pPr marL="285750" marR="0" lvl="0" indent="-2857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Goal of &lt;140/90</a:t>
                      </a:r>
                      <a:r>
                        <a:rPr lang="en-US" sz="1400" spc="17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or &lt;130/80</a:t>
                      </a:r>
                      <a:r>
                        <a:rPr lang="en-US" sz="1400" spc="155"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if diabetic or risk is &gt;30%</a:t>
                      </a:r>
                      <a:endPar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220330"/>
                  </a:ext>
                </a:extLst>
              </a:tr>
              <a:tr h="502870">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ART regimen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0" lvl="0" indent="-6350" algn="l" defTabSz="914400" rtl="0" eaLnBrk="1" fontAlgn="auto" latinLnBrk="0" hangingPunct="1">
                        <a:lnSpc>
                          <a:spcPct val="110000"/>
                        </a:lnSpc>
                        <a:spcBef>
                          <a:spcPts val="0"/>
                        </a:spcBef>
                        <a:spcAft>
                          <a:spcPts val="0"/>
                        </a:spcAft>
                        <a:buClrTx/>
                        <a:buSzTx/>
                        <a:buFontTx/>
                        <a:buNone/>
                        <a:tabLst/>
                        <a:defRPr/>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Change regimen that does not include a PI and has fewer lipid effects</a:t>
                      </a:r>
                    </a:p>
                    <a:p>
                      <a:pPr marL="285750" marR="0" lvl="0" indent="-2857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Consider TDF/FTC/DTG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595610"/>
                  </a:ext>
                </a:extLst>
              </a:tr>
              <a:tr h="502870">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Goal HIV RNA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0" lvl="0" indent="-6350" algn="l" defTabSz="914400" rtl="0" eaLnBrk="1" fontAlgn="auto" latinLnBrk="0" hangingPunct="1">
                        <a:lnSpc>
                          <a:spcPct val="110000"/>
                        </a:lnSpc>
                        <a:spcBef>
                          <a:spcPts val="0"/>
                        </a:spcBef>
                        <a:spcAft>
                          <a:spcPts val="0"/>
                        </a:spcAft>
                        <a:buClrTx/>
                        <a:buSzTx/>
                        <a:buFontTx/>
                        <a:buNone/>
                        <a:tabLst/>
                        <a:defRPr/>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Undetectable</a:t>
                      </a:r>
                    </a:p>
                    <a:p>
                      <a:pPr marL="285750" marR="0" lvl="0" indent="-2857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Persistent viral replication may be tied to inflammation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1304616"/>
                  </a:ext>
                </a:extLst>
              </a:tr>
              <a:tr h="502870">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a:solidFill>
                            <a:srgbClr val="231F20"/>
                          </a:solidFill>
                          <a:effectLst/>
                          <a:latin typeface="Arial" panose="020B0604020202020204" pitchFamily="34" charset="0"/>
                          <a:ea typeface="Arial" panose="020B0604020202020204" pitchFamily="34" charset="0"/>
                          <a:cs typeface="Times New Roman" panose="02020603050405020304" pitchFamily="18" charset="0"/>
                        </a:rPr>
                        <a:t>Weight control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0" lvl="0" indent="-6350" algn="l" defTabSz="914400" rtl="0" eaLnBrk="1" fontAlgn="auto" latinLnBrk="0" hangingPunct="1">
                        <a:lnSpc>
                          <a:spcPct val="110000"/>
                        </a:lnSpc>
                        <a:spcBef>
                          <a:spcPts val="0"/>
                        </a:spcBef>
                        <a:spcAft>
                          <a:spcPts val="0"/>
                        </a:spcAft>
                        <a:buClrTx/>
                        <a:buSzTx/>
                        <a:buFontTx/>
                        <a:buNone/>
                        <a:tabLst/>
                        <a:defRPr/>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Weight loss is desirable if overweight </a:t>
                      </a:r>
                    </a:p>
                    <a:p>
                      <a:pPr marL="285750" marR="0" lvl="0" indent="-2857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Goal BMI of</a:t>
                      </a:r>
                      <a:r>
                        <a:rPr lang="en-US" sz="1400" spc="-265"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20-25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9968040"/>
                  </a:ext>
                </a:extLst>
              </a:tr>
              <a:tr h="986261">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Lipid lowering agent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0" indent="-6350">
                        <a:lnSpc>
                          <a:spcPct val="110000"/>
                        </a:lnSpc>
                        <a:spcBef>
                          <a:spcPts val="0"/>
                        </a:spcBef>
                        <a:spcAft>
                          <a:spcPts val="0"/>
                        </a:spcAft>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Consider initiation for</a:t>
                      </a:r>
                      <a:r>
                        <a:rPr lang="en-US" sz="1400" spc="6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CVD</a:t>
                      </a:r>
                      <a:r>
                        <a:rPr lang="en-US" sz="1400" spc="6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risk</a:t>
                      </a:r>
                      <a:r>
                        <a:rPr lang="en-US" sz="1400" spc="6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&gt;30% or diabetes or individuals with persistently elevated cholesterol* (total cholesterol &gt;8 mmol/L) despite lipid lowering diet</a:t>
                      </a:r>
                    </a:p>
                    <a:p>
                      <a:pPr marL="285750" marR="0" lvl="0" indent="-2857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Atorvastatin or Simvastatin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9701319"/>
                  </a:ext>
                </a:extLst>
              </a:tr>
              <a:tr h="502870">
                <a:tc>
                  <a:txBody>
                    <a:bodyPr/>
                    <a:lstStyle/>
                    <a:p>
                      <a:pPr marL="9144" marR="0" indent="-9144" algn="l" defTabSz="914400" rtl="0" eaLnBrk="1" fontAlgn="t" latinLnBrk="0" hangingPunct="1">
                        <a:lnSpc>
                          <a:spcPct val="110000"/>
                        </a:lnSpc>
                        <a:spcBef>
                          <a:spcPts val="0"/>
                        </a:spcBef>
                        <a:spcAft>
                          <a:spcPts val="0"/>
                        </a:spcAft>
                      </a:pPr>
                      <a:r>
                        <a:rPr lang="en-US" sz="1800" b="0" i="0" u="none" strike="noStrike" kern="12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Hypoglycemic agent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0" indent="-6350">
                        <a:lnSpc>
                          <a:spcPct val="110000"/>
                        </a:lnSpc>
                        <a:spcBef>
                          <a:spcPts val="0"/>
                        </a:spcBef>
                        <a:spcAft>
                          <a:spcPts val="0"/>
                        </a:spcAft>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Consider</a:t>
                      </a:r>
                      <a:r>
                        <a:rPr lang="en-US" sz="1400" spc="2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if</a:t>
                      </a:r>
                      <a:r>
                        <a:rPr lang="en-US" sz="1400" spc="25"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FBS</a:t>
                      </a:r>
                      <a:r>
                        <a:rPr lang="en-US" sz="1400" spc="2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&gt;</a:t>
                      </a:r>
                      <a:r>
                        <a:rPr lang="en-US" sz="1400" spc="25"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7</a:t>
                      </a:r>
                      <a:r>
                        <a:rPr lang="en-US" sz="1400" spc="-265"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mmol/L</a:t>
                      </a:r>
                    </a:p>
                    <a:p>
                      <a:pPr marL="285750" marR="0" lvl="0" indent="-2857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4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Metformin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1402759"/>
                  </a:ext>
                </a:extLst>
              </a:tr>
            </a:tbl>
          </a:graphicData>
        </a:graphic>
      </p:graphicFrame>
      <p:sp>
        <p:nvSpPr>
          <p:cNvPr id="13" name="Title 1">
            <a:extLst>
              <a:ext uri="{FF2B5EF4-FFF2-40B4-BE49-F238E27FC236}">
                <a16:creationId xmlns:a16="http://schemas.microsoft.com/office/drawing/2014/main" id="{9EE3F217-08A0-4333-81F3-430F0A55DC77}"/>
              </a:ext>
            </a:extLst>
          </p:cNvPr>
          <p:cNvSpPr>
            <a:spLocks noGrp="1"/>
          </p:cNvSpPr>
          <p:nvPr>
            <p:ph type="title"/>
          </p:nvPr>
        </p:nvSpPr>
        <p:spPr>
          <a:xfrm>
            <a:off x="628650" y="142765"/>
            <a:ext cx="7886700" cy="1505883"/>
          </a:xfrm>
        </p:spPr>
        <p:txBody>
          <a:bodyPr vert="horz" lIns="91440" tIns="45720" rIns="91440" bIns="45720" rtlCol="0" anchor="t">
            <a:normAutofit/>
          </a:bodyPr>
          <a:lstStyle/>
          <a:p>
            <a:r>
              <a:rPr lang="en-US" sz="3200" kern="1200" dirty="0">
                <a:latin typeface="+mj-lt"/>
                <a:ea typeface="+mj-ea"/>
                <a:cs typeface="+mj-cs"/>
              </a:rPr>
              <a:t>Answers</a:t>
            </a:r>
            <a:endParaRPr lang="en-US" sz="4500" kern="1200" dirty="0">
              <a:latin typeface="+mj-lt"/>
              <a:ea typeface="+mj-ea"/>
              <a:cs typeface="+mj-cs"/>
            </a:endParaRPr>
          </a:p>
        </p:txBody>
      </p:sp>
    </p:spTree>
    <p:extLst>
      <p:ext uri="{BB962C8B-B14F-4D97-AF65-F5344CB8AC3E}">
        <p14:creationId xmlns:p14="http://schemas.microsoft.com/office/powerpoint/2010/main" val="243589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9BE2A-EA9B-694C-A811-3AB62FD4EF41}"/>
              </a:ext>
            </a:extLst>
          </p:cNvPr>
          <p:cNvSpPr>
            <a:spLocks noGrp="1"/>
          </p:cNvSpPr>
          <p:nvPr>
            <p:ph type="ctrTitle"/>
          </p:nvPr>
        </p:nvSpPr>
        <p:spPr>
          <a:xfrm>
            <a:off x="1133977" y="2402870"/>
            <a:ext cx="6858000" cy="1790700"/>
          </a:xfrm>
        </p:spPr>
        <p:txBody>
          <a:bodyPr>
            <a:normAutofit fontScale="90000"/>
          </a:bodyPr>
          <a:lstStyle/>
          <a:p>
            <a:r>
              <a:rPr lang="en-US" b="1" dirty="0"/>
              <a:t>#2: Team-based discharge (IPE)</a:t>
            </a:r>
            <a:br>
              <a:rPr lang="en-US" b="1" dirty="0"/>
            </a:br>
            <a:r>
              <a:rPr lang="en-US" sz="3100" dirty="0"/>
              <a:t>Objective: Develop and explain recommendations to optimize a patient’s cardiovascular health using an interprofessional, team-based approach</a:t>
            </a:r>
            <a:endParaRPr lang="en-US" dirty="0"/>
          </a:p>
        </p:txBody>
      </p:sp>
    </p:spTree>
    <p:extLst>
      <p:ext uri="{BB962C8B-B14F-4D97-AF65-F5344CB8AC3E}">
        <p14:creationId xmlns:p14="http://schemas.microsoft.com/office/powerpoint/2010/main" val="3055050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407CFAD-1C21-4DFD-915A-DA1C74B4C8B6}"/>
              </a:ext>
            </a:extLst>
          </p:cNvPr>
          <p:cNvSpPr>
            <a:spLocks noGrp="1"/>
          </p:cNvSpPr>
          <p:nvPr>
            <p:ph idx="1"/>
          </p:nvPr>
        </p:nvSpPr>
        <p:spPr>
          <a:xfrm>
            <a:off x="628650" y="1240739"/>
            <a:ext cx="7886700" cy="5252133"/>
          </a:xfrm>
        </p:spPr>
        <p:txBody>
          <a:bodyPr>
            <a:normAutofit/>
          </a:bodyPr>
          <a:lstStyle/>
          <a:p>
            <a:pPr marL="0" indent="0">
              <a:buNone/>
            </a:pPr>
            <a:r>
              <a:rPr lang="en-US" sz="3200" dirty="0"/>
              <a:t>Joyce is a 38-year-old woman with 12 years of well controlled HIV who presents to a rural triage clinic with acute onset left-sided weakness of 6 hours duration and is found to have a stroke. After several days of hospitalization, Joyce's condition improves. You are preparing to discharge her from the hospital.</a:t>
            </a:r>
            <a:endParaRPr lang="en-US" sz="3200" i="1" dirty="0">
              <a:solidFill>
                <a:srgbClr val="008D98"/>
              </a:solidFill>
            </a:endParaRPr>
          </a:p>
        </p:txBody>
      </p:sp>
      <p:sp>
        <p:nvSpPr>
          <p:cNvPr id="8" name="Title 7">
            <a:extLst>
              <a:ext uri="{FF2B5EF4-FFF2-40B4-BE49-F238E27FC236}">
                <a16:creationId xmlns:a16="http://schemas.microsoft.com/office/drawing/2014/main" id="{1474C799-92EB-4A85-876E-2EACEBC3742A}"/>
              </a:ext>
            </a:extLst>
          </p:cNvPr>
          <p:cNvSpPr>
            <a:spLocks noGrp="1"/>
          </p:cNvSpPr>
          <p:nvPr>
            <p:ph type="title"/>
          </p:nvPr>
        </p:nvSpPr>
        <p:spPr/>
        <p:txBody>
          <a:bodyPr/>
          <a:lstStyle/>
          <a:p>
            <a:r>
              <a:rPr lang="en-US" dirty="0"/>
              <a:t>Case</a:t>
            </a:r>
          </a:p>
        </p:txBody>
      </p:sp>
    </p:spTree>
    <p:extLst>
      <p:ext uri="{BB962C8B-B14F-4D97-AF65-F5344CB8AC3E}">
        <p14:creationId xmlns:p14="http://schemas.microsoft.com/office/powerpoint/2010/main" val="15503506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1802</TotalTime>
  <Words>629</Words>
  <Application>Microsoft Macintosh PowerPoint</Application>
  <PresentationFormat>On-screen Show (4:3)</PresentationFormat>
  <Paragraphs>89</Paragraphs>
  <Slides>13</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Cardiovascular Disease in Patients with Well Controlled HIV Module 2 Zoom Activities</vt:lpstr>
      <vt:lpstr>#1:  Interprofessional CVD Care (IPE)  Objective: Develop and explain recommendations to optimize a patient’s cardiovascular health using an interprofessional team-based approach</vt:lpstr>
      <vt:lpstr>Case</vt:lpstr>
      <vt:lpstr>Multidisciplinary discussion</vt:lpstr>
      <vt:lpstr>Breakout rooms </vt:lpstr>
      <vt:lpstr>Debrief</vt:lpstr>
      <vt:lpstr>Answers</vt:lpstr>
      <vt:lpstr>#2: Team-based discharge (IPE) Objective: Develop and explain recommendations to optimize a patient’s cardiovascular health using an interprofessional, team-based approach</vt:lpstr>
      <vt:lpstr>Case</vt:lpstr>
      <vt:lpstr>Small group discussion questions</vt:lpstr>
      <vt:lpstr>Breakout rooms </vt:lpstr>
      <vt:lpstr>Reflection</vt:lpstr>
      <vt:lpstr>Key Points?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Paschuck, Melissa</cp:lastModifiedBy>
  <cp:revision>61</cp:revision>
  <dcterms:created xsi:type="dcterms:W3CDTF">2019-07-16T18:35:37Z</dcterms:created>
  <dcterms:modified xsi:type="dcterms:W3CDTF">2024-02-07T17:44:02Z</dcterms:modified>
</cp:coreProperties>
</file>