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56" r:id="rId2"/>
    <p:sldId id="293" r:id="rId3"/>
    <p:sldId id="315" r:id="rId4"/>
    <p:sldId id="316" r:id="rId5"/>
    <p:sldId id="302" r:id="rId6"/>
    <p:sldId id="317" r:id="rId7"/>
    <p:sldId id="318" r:id="rId8"/>
    <p:sldId id="319" r:id="rId9"/>
    <p:sldId id="320" r:id="rId10"/>
    <p:sldId id="321" r:id="rId11"/>
    <p:sldId id="304" r:id="rId12"/>
    <p:sldId id="309" r:id="rId13"/>
    <p:sldId id="32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52"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D98"/>
    <a:srgbClr val="007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05"/>
    <p:restoredTop sz="83110" autoAdjust="0"/>
  </p:normalViewPr>
  <p:slideViewPr>
    <p:cSldViewPr snapToGrid="0" snapToObjects="1" showGuides="1">
      <p:cViewPr varScale="1">
        <p:scale>
          <a:sx n="78" d="100"/>
          <a:sy n="78" d="100"/>
        </p:scale>
        <p:origin x="90" y="372"/>
      </p:cViewPr>
      <p:guideLst>
        <p:guide orient="horz" pos="1752"/>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E47559-2918-4618-9D76-F91C1728A3CF}" type="datetimeFigureOut">
              <a:rPr lang="en-US" smtClean="0"/>
              <a:t>2/3/2022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C5E111-861C-47B2-B9EC-8D8180E029E3}" type="slidenum">
              <a:rPr lang="en-US" smtClean="0"/>
              <a:t>‹#›</a:t>
            </a:fld>
            <a:endParaRPr lang="en-US"/>
          </a:p>
        </p:txBody>
      </p:sp>
    </p:spTree>
    <p:extLst>
      <p:ext uri="{BB962C8B-B14F-4D97-AF65-F5344CB8AC3E}">
        <p14:creationId xmlns:p14="http://schemas.microsoft.com/office/powerpoint/2010/main" val="2218047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C5E111-861C-47B2-B9EC-8D8180E029E3}" type="slidenum">
              <a:rPr lang="en-US" smtClean="0"/>
              <a:t>3</a:t>
            </a:fld>
            <a:endParaRPr lang="en-US"/>
          </a:p>
        </p:txBody>
      </p:sp>
    </p:spTree>
    <p:extLst>
      <p:ext uri="{BB962C8B-B14F-4D97-AF65-F5344CB8AC3E}">
        <p14:creationId xmlns:p14="http://schemas.microsoft.com/office/powerpoint/2010/main" val="2871103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C5E111-861C-47B2-B9EC-8D8180E029E3}" type="slidenum">
              <a:rPr lang="en-US" smtClean="0"/>
              <a:t>4</a:t>
            </a:fld>
            <a:endParaRPr lang="en-US"/>
          </a:p>
        </p:txBody>
      </p:sp>
    </p:spTree>
    <p:extLst>
      <p:ext uri="{BB962C8B-B14F-4D97-AF65-F5344CB8AC3E}">
        <p14:creationId xmlns:p14="http://schemas.microsoft.com/office/powerpoint/2010/main" val="766678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C5E111-861C-47B2-B9EC-8D8180E029E3}" type="slidenum">
              <a:rPr lang="en-US" smtClean="0"/>
              <a:t>8</a:t>
            </a:fld>
            <a:endParaRPr lang="en-US"/>
          </a:p>
        </p:txBody>
      </p:sp>
    </p:spTree>
    <p:extLst>
      <p:ext uri="{BB962C8B-B14F-4D97-AF65-F5344CB8AC3E}">
        <p14:creationId xmlns:p14="http://schemas.microsoft.com/office/powerpoint/2010/main" val="843109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C5E111-861C-47B2-B9EC-8D8180E029E3}" type="slidenum">
              <a:rPr lang="en-US" smtClean="0"/>
              <a:t>9</a:t>
            </a:fld>
            <a:endParaRPr lang="en-US"/>
          </a:p>
        </p:txBody>
      </p:sp>
    </p:spTree>
    <p:extLst>
      <p:ext uri="{BB962C8B-B14F-4D97-AF65-F5344CB8AC3E}">
        <p14:creationId xmlns:p14="http://schemas.microsoft.com/office/powerpoint/2010/main" val="1711518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C5E111-861C-47B2-B9EC-8D8180E029E3}" type="slidenum">
              <a:rPr lang="en-US" smtClean="0"/>
              <a:t>10</a:t>
            </a:fld>
            <a:endParaRPr lang="en-US"/>
          </a:p>
        </p:txBody>
      </p:sp>
    </p:spTree>
    <p:extLst>
      <p:ext uri="{BB962C8B-B14F-4D97-AF65-F5344CB8AC3E}">
        <p14:creationId xmlns:p14="http://schemas.microsoft.com/office/powerpoint/2010/main" val="519936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6172200" cy="2387600"/>
          </a:xfrm>
        </p:spPr>
        <p:txBody>
          <a:bodyPr anchor="b">
            <a:normAutofit/>
          </a:bodyPr>
          <a:lstStyle>
            <a:lvl1pPr algn="l">
              <a:defRPr sz="4800"/>
            </a:lvl1pPr>
          </a:lstStyle>
          <a:p>
            <a:r>
              <a:rPr lang="en-US" dirty="0"/>
              <a:t>Click to edit Master title style</a:t>
            </a:r>
          </a:p>
        </p:txBody>
      </p:sp>
      <p:sp>
        <p:nvSpPr>
          <p:cNvPr id="3" name="Subtitle 2"/>
          <p:cNvSpPr>
            <a:spLocks noGrp="1"/>
          </p:cNvSpPr>
          <p:nvPr>
            <p:ph type="subTitle" idx="1"/>
          </p:nvPr>
        </p:nvSpPr>
        <p:spPr>
          <a:xfrm>
            <a:off x="685800" y="3602038"/>
            <a:ext cx="6858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7268C6C2-7D59-244A-BB5D-E5CF2D360384}" type="datetimeFigureOut">
              <a:rPr lang="en-US" smtClean="0"/>
              <a:t>2/3/2022</a:t>
            </a:fld>
            <a:endParaRPr lang="en-US"/>
          </a:p>
        </p:txBody>
      </p:sp>
      <p:sp>
        <p:nvSpPr>
          <p:cNvPr id="6" name="Slide Number Placeholder 5"/>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68C6C2-7D59-244A-BB5D-E5CF2D360384}" type="datetimeFigureOut">
              <a:rPr lang="en-US" smtClean="0"/>
              <a:t>2/3/2022</a:t>
            </a:fld>
            <a:endParaRPr lang="en-US"/>
          </a:p>
        </p:txBody>
      </p:sp>
      <p:sp>
        <p:nvSpPr>
          <p:cNvPr id="6" name="Slide Number Placeholder 5"/>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normAutofit/>
          </a:bodyPr>
          <a:lstStyle>
            <a:lvl1pPr>
              <a:defRPr sz="4000"/>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68C6C2-7D59-244A-BB5D-E5CF2D360384}" type="datetimeFigureOut">
              <a:rPr lang="en-US" smtClean="0"/>
              <a:t>2/3/2022</a:t>
            </a:fld>
            <a:endParaRPr lang="en-US"/>
          </a:p>
        </p:txBody>
      </p:sp>
      <p:sp>
        <p:nvSpPr>
          <p:cNvPr id="6" name="Slide Number Placeholder 5"/>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268C6C2-7D59-244A-BB5D-E5CF2D360384}" type="datetimeFigureOut">
              <a:rPr lang="en-US" smtClean="0"/>
              <a:t>2/3/2022</a:t>
            </a:fld>
            <a:endParaRPr lang="en-US"/>
          </a:p>
        </p:txBody>
      </p:sp>
      <p:sp>
        <p:nvSpPr>
          <p:cNvPr id="6" name="Slide Number Placeholder 5"/>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6089146" cy="2852737"/>
          </a:xfrm>
        </p:spPr>
        <p:txBody>
          <a:bodyPr anchor="b">
            <a:normAutofit/>
          </a:bodyPr>
          <a:lstStyle>
            <a:lvl1pPr>
              <a:defRPr sz="4800"/>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68C6C2-7D59-244A-BB5D-E5CF2D360384}" type="datetimeFigureOut">
              <a:rPr lang="en-US" smtClean="0"/>
              <a:t>2/3/2022</a:t>
            </a:fld>
            <a:endParaRPr lang="en-US"/>
          </a:p>
        </p:txBody>
      </p:sp>
      <p:sp>
        <p:nvSpPr>
          <p:cNvPr id="6" name="Slide Number Placeholder 5"/>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sz="half" idx="1"/>
          </p:nvPr>
        </p:nvSpPr>
        <p:spPr>
          <a:xfrm>
            <a:off x="628650" y="1273688"/>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273688"/>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268C6C2-7D59-244A-BB5D-E5CF2D360384}" type="datetimeFigureOut">
              <a:rPr lang="en-US" smtClean="0"/>
              <a:t>2/3/2022</a:t>
            </a:fld>
            <a:endParaRPr lang="en-US"/>
          </a:p>
        </p:txBody>
      </p:sp>
      <p:sp>
        <p:nvSpPr>
          <p:cNvPr id="7" name="Slide Number Placeholder 6"/>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767889"/>
          </a:xfrm>
        </p:spPr>
        <p:txBody>
          <a:bodyPr>
            <a:normAutofit/>
          </a:bodyPr>
          <a:lstStyle>
            <a:lvl1pPr>
              <a:defRPr sz="4000"/>
            </a:lvl1pPr>
          </a:lstStyle>
          <a:p>
            <a:r>
              <a:rPr lang="en-US" dirty="0"/>
              <a:t>Click to edit Master title style</a:t>
            </a:r>
          </a:p>
        </p:txBody>
      </p:sp>
      <p:sp>
        <p:nvSpPr>
          <p:cNvPr id="3" name="Text Placeholder 2"/>
          <p:cNvSpPr>
            <a:spLocks noGrp="1"/>
          </p:cNvSpPr>
          <p:nvPr>
            <p:ph type="body" idx="1"/>
          </p:nvPr>
        </p:nvSpPr>
        <p:spPr>
          <a:xfrm>
            <a:off x="629842" y="1211602"/>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035514"/>
            <a:ext cx="3868340" cy="3566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11602"/>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035514"/>
            <a:ext cx="3887391" cy="3566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268C6C2-7D59-244A-BB5D-E5CF2D360384}" type="datetimeFigureOut">
              <a:rPr lang="en-US" smtClean="0"/>
              <a:t>2/3/2022</a:t>
            </a:fld>
            <a:endParaRPr lang="en-US"/>
          </a:p>
        </p:txBody>
      </p:sp>
      <p:sp>
        <p:nvSpPr>
          <p:cNvPr id="9" name="Slide Number Placeholder 8"/>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Date Placeholder 2"/>
          <p:cNvSpPr>
            <a:spLocks noGrp="1"/>
          </p:cNvSpPr>
          <p:nvPr>
            <p:ph type="dt" sz="half" idx="10"/>
          </p:nvPr>
        </p:nvSpPr>
        <p:spPr/>
        <p:txBody>
          <a:bodyPr/>
          <a:lstStyle/>
          <a:p>
            <a:fld id="{7268C6C2-7D59-244A-BB5D-E5CF2D360384}" type="datetimeFigureOut">
              <a:rPr lang="en-US" smtClean="0"/>
              <a:t>2/3/2022</a:t>
            </a:fld>
            <a:endParaRPr lang="en-US"/>
          </a:p>
        </p:txBody>
      </p:sp>
      <p:sp>
        <p:nvSpPr>
          <p:cNvPr id="5" name="Slide Number Placeholder 4"/>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68C6C2-7D59-244A-BB5D-E5CF2D360384}" type="datetimeFigureOut">
              <a:rPr lang="en-US" smtClean="0"/>
              <a:t>2/3/2022</a:t>
            </a:fld>
            <a:endParaRPr lang="en-US"/>
          </a:p>
        </p:txBody>
      </p:sp>
      <p:sp>
        <p:nvSpPr>
          <p:cNvPr id="4" name="Slide Number Placeholder 3"/>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68C6C2-7D59-244A-BB5D-E5CF2D360384}" type="datetimeFigureOut">
              <a:rPr lang="en-US" smtClean="0"/>
              <a:t>2/3/2022</a:t>
            </a:fld>
            <a:endParaRPr lang="en-US"/>
          </a:p>
        </p:txBody>
      </p:sp>
      <p:sp>
        <p:nvSpPr>
          <p:cNvPr id="7" name="Slide Number Placeholder 6"/>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68C6C2-7D59-244A-BB5D-E5CF2D360384}" type="datetimeFigureOut">
              <a:rPr lang="en-US" smtClean="0"/>
              <a:t>2/3/2022</a:t>
            </a:fld>
            <a:endParaRPr lang="en-US"/>
          </a:p>
        </p:txBody>
      </p:sp>
      <p:sp>
        <p:nvSpPr>
          <p:cNvPr id="7" name="Slide Number Placeholder 6"/>
          <p:cNvSpPr>
            <a:spLocks noGrp="1"/>
          </p:cNvSpPr>
          <p:nvPr>
            <p:ph type="sldNum" sz="quarter" idx="12"/>
          </p:nvPr>
        </p:nvSpPr>
        <p:spPr/>
        <p:txBody>
          <a:bodyPr/>
          <a:lstStyle/>
          <a:p>
            <a:fld id="{28DB593E-0C47-6E42-A772-477E3CAF1F6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5683170"/>
            <a:ext cx="9144000" cy="1186404"/>
          </a:xfrm>
          <a:prstGeom prst="rect">
            <a:avLst/>
          </a:prstGeom>
          <a:solidFill>
            <a:srgbClr val="008D98">
              <a:alpha val="1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28650" y="365127"/>
            <a:ext cx="7886700" cy="76788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240740"/>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85800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68C6C2-7D59-244A-BB5D-E5CF2D360384}" type="datetimeFigureOut">
              <a:rPr lang="en-US" smtClean="0"/>
              <a:t>2/3/2022</a:t>
            </a:fld>
            <a:endParaRPr lang="en-US"/>
          </a:p>
        </p:txBody>
      </p:sp>
      <p:sp>
        <p:nvSpPr>
          <p:cNvPr id="6" name="Slide Number Placeholder 5"/>
          <p:cNvSpPr>
            <a:spLocks noGrp="1"/>
          </p:cNvSpPr>
          <p:nvPr>
            <p:ph type="sldNum" sz="quarter" idx="4"/>
          </p:nvPr>
        </p:nvSpPr>
        <p:spPr>
          <a:xfrm>
            <a:off x="7648574" y="6356351"/>
            <a:ext cx="86677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DB593E-0C47-6E42-A772-477E3CAF1F69}" type="slidenum">
              <a:rPr lang="en-US" smtClean="0"/>
              <a:t>‹#›</a:t>
            </a:fld>
            <a:endParaRPr lang="en-US"/>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47811" y="5813835"/>
            <a:ext cx="2562064" cy="905645"/>
          </a:xfrm>
          <a:prstGeom prst="rect">
            <a:avLst/>
          </a:prstGeom>
        </p:spPr>
      </p:pic>
    </p:spTree>
    <p:extLst>
      <p:ext uri="{BB962C8B-B14F-4D97-AF65-F5344CB8AC3E}">
        <p14:creationId xmlns:p14="http://schemas.microsoft.com/office/powerpoint/2010/main" val="13771846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rgbClr val="008D98"/>
          </a:solidFill>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9BE2A-EA9B-694C-A811-3AB62FD4EF41}"/>
              </a:ext>
            </a:extLst>
          </p:cNvPr>
          <p:cNvSpPr>
            <a:spLocks noGrp="1"/>
          </p:cNvSpPr>
          <p:nvPr>
            <p:ph type="ctrTitle"/>
          </p:nvPr>
        </p:nvSpPr>
        <p:spPr>
          <a:xfrm>
            <a:off x="1133977" y="2402870"/>
            <a:ext cx="7083266" cy="1790700"/>
          </a:xfrm>
        </p:spPr>
        <p:txBody>
          <a:bodyPr>
            <a:normAutofit fontScale="90000"/>
          </a:bodyPr>
          <a:lstStyle/>
          <a:p>
            <a:r>
              <a:rPr lang="en-US" b="1" dirty="0"/>
              <a:t>Co-Morbidities in a Patient with Well Controlled HIV</a:t>
            </a:r>
            <a:br>
              <a:rPr lang="en-US" b="1" dirty="0"/>
            </a:br>
            <a:r>
              <a:rPr lang="en-US" dirty="0"/>
              <a:t>Module 2 Zoom Activities</a:t>
            </a:r>
          </a:p>
        </p:txBody>
      </p:sp>
    </p:spTree>
    <p:extLst>
      <p:ext uri="{BB962C8B-B14F-4D97-AF65-F5344CB8AC3E}">
        <p14:creationId xmlns:p14="http://schemas.microsoft.com/office/powerpoint/2010/main" val="3498848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407CFAD-1C21-4DFD-915A-DA1C74B4C8B6}"/>
              </a:ext>
            </a:extLst>
          </p:cNvPr>
          <p:cNvSpPr>
            <a:spLocks noGrp="1"/>
          </p:cNvSpPr>
          <p:nvPr>
            <p:ph idx="1"/>
          </p:nvPr>
        </p:nvSpPr>
        <p:spPr>
          <a:xfrm>
            <a:off x="402336" y="1547961"/>
            <a:ext cx="8113014" cy="4457423"/>
          </a:xfrm>
        </p:spPr>
        <p:txBody>
          <a:bodyPr>
            <a:normAutofit fontScale="92500"/>
          </a:bodyPr>
          <a:lstStyle/>
          <a:p>
            <a:pPr marL="514350" marR="0" lvl="0" indent="-514350">
              <a:lnSpc>
                <a:spcPct val="115000"/>
              </a:lnSpc>
              <a:spcBef>
                <a:spcPts val="0"/>
              </a:spcBef>
              <a:spcAft>
                <a:spcPts val="0"/>
              </a:spcAft>
              <a:buFont typeface="+mj-lt"/>
              <a:buAutoNum type="arabicPeriod"/>
            </a:pPr>
            <a:r>
              <a:rPr lang="en-US" dirty="0"/>
              <a:t>Who would you engage to support Joyce after she is discharged?</a:t>
            </a:r>
          </a:p>
          <a:p>
            <a:pPr marL="514350" marR="0" lvl="0" indent="-514350">
              <a:lnSpc>
                <a:spcPct val="115000"/>
              </a:lnSpc>
              <a:spcBef>
                <a:spcPts val="0"/>
              </a:spcBef>
              <a:spcAft>
                <a:spcPts val="0"/>
              </a:spcAft>
              <a:buFont typeface="+mj-lt"/>
              <a:buAutoNum type="arabicPeriod"/>
            </a:pPr>
            <a:endParaRPr lang="en-US" dirty="0"/>
          </a:p>
          <a:p>
            <a:pPr marL="514350" marR="0" lvl="0" indent="-514350">
              <a:lnSpc>
                <a:spcPct val="115000"/>
              </a:lnSpc>
              <a:spcBef>
                <a:spcPts val="0"/>
              </a:spcBef>
              <a:spcAft>
                <a:spcPts val="0"/>
              </a:spcAft>
              <a:buFont typeface="+mj-lt"/>
              <a:buAutoNum type="arabicPeriod"/>
            </a:pPr>
            <a:r>
              <a:rPr lang="en-US" dirty="0"/>
              <a:t>In what ways do you envision these individuals supporting Joyce?</a:t>
            </a:r>
          </a:p>
          <a:p>
            <a:pPr marL="0" marR="0" lvl="0" indent="0">
              <a:lnSpc>
                <a:spcPct val="115000"/>
              </a:lnSpc>
              <a:spcBef>
                <a:spcPts val="0"/>
              </a:spcBef>
              <a:spcAft>
                <a:spcPts val="0"/>
              </a:spcAft>
              <a:buNone/>
            </a:pPr>
            <a:endParaRPr lang="en-US" dirty="0"/>
          </a:p>
          <a:p>
            <a:pPr marL="0" marR="0" lvl="0" indent="0">
              <a:lnSpc>
                <a:spcPct val="115000"/>
              </a:lnSpc>
              <a:spcBef>
                <a:spcPts val="0"/>
              </a:spcBef>
              <a:spcAft>
                <a:spcPts val="0"/>
              </a:spcAft>
              <a:buNone/>
            </a:pPr>
            <a:endParaRPr lang="en-US" dirty="0"/>
          </a:p>
          <a:p>
            <a:pPr marL="0" indent="0">
              <a:lnSpc>
                <a:spcPct val="115000"/>
              </a:lnSpc>
              <a:spcBef>
                <a:spcPts val="0"/>
              </a:spcBef>
              <a:buNone/>
            </a:pPr>
            <a:r>
              <a:rPr lang="en-US" i="1" dirty="0"/>
              <a:t>Refer to the Zoom handout on the STRIPE HIV site for these questions when in your breakout group.</a:t>
            </a:r>
          </a:p>
          <a:p>
            <a:pPr marL="514350" marR="0" lvl="0" indent="-514350">
              <a:lnSpc>
                <a:spcPct val="115000"/>
              </a:lnSpc>
              <a:spcBef>
                <a:spcPts val="0"/>
              </a:spcBef>
              <a:spcAft>
                <a:spcPts val="0"/>
              </a:spcAft>
              <a:buFont typeface="+mj-lt"/>
              <a:buAutoNum type="arabicPeriod"/>
            </a:pPr>
            <a:endParaRPr lang="en-US" dirty="0"/>
          </a:p>
        </p:txBody>
      </p:sp>
      <p:sp>
        <p:nvSpPr>
          <p:cNvPr id="8" name="Title 7">
            <a:extLst>
              <a:ext uri="{FF2B5EF4-FFF2-40B4-BE49-F238E27FC236}">
                <a16:creationId xmlns:a16="http://schemas.microsoft.com/office/drawing/2014/main" id="{1474C799-92EB-4A85-876E-2EACEBC3742A}"/>
              </a:ext>
            </a:extLst>
          </p:cNvPr>
          <p:cNvSpPr>
            <a:spLocks noGrp="1"/>
          </p:cNvSpPr>
          <p:nvPr>
            <p:ph type="title"/>
          </p:nvPr>
        </p:nvSpPr>
        <p:spPr/>
        <p:txBody>
          <a:bodyPr>
            <a:normAutofit/>
          </a:bodyPr>
          <a:lstStyle/>
          <a:p>
            <a:r>
              <a:rPr lang="en-US" dirty="0"/>
              <a:t>Small group discussion questions</a:t>
            </a:r>
          </a:p>
        </p:txBody>
      </p:sp>
    </p:spTree>
    <p:extLst>
      <p:ext uri="{BB962C8B-B14F-4D97-AF65-F5344CB8AC3E}">
        <p14:creationId xmlns:p14="http://schemas.microsoft.com/office/powerpoint/2010/main" val="2168431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8008F4-5E15-4BC5-91D9-B2F024A30818}"/>
              </a:ext>
            </a:extLst>
          </p:cNvPr>
          <p:cNvSpPr>
            <a:spLocks noGrp="1"/>
          </p:cNvSpPr>
          <p:nvPr>
            <p:ph type="title"/>
          </p:nvPr>
        </p:nvSpPr>
        <p:spPr/>
        <p:txBody>
          <a:bodyPr/>
          <a:lstStyle/>
          <a:p>
            <a:r>
              <a:rPr lang="en-US" dirty="0"/>
              <a:t>Breakout rooms </a:t>
            </a:r>
          </a:p>
        </p:txBody>
      </p:sp>
      <p:sp>
        <p:nvSpPr>
          <p:cNvPr id="5" name="Text Placeholder 4">
            <a:extLst>
              <a:ext uri="{FF2B5EF4-FFF2-40B4-BE49-F238E27FC236}">
                <a16:creationId xmlns:a16="http://schemas.microsoft.com/office/drawing/2014/main" id="{601DEAA5-3E6B-4A93-8EA0-DE275AFCE52A}"/>
              </a:ext>
            </a:extLst>
          </p:cNvPr>
          <p:cNvSpPr>
            <a:spLocks noGrp="1"/>
          </p:cNvSpPr>
          <p:nvPr>
            <p:ph type="body" idx="1"/>
          </p:nvPr>
        </p:nvSpPr>
        <p:spPr/>
        <p:txBody>
          <a:bodyPr/>
          <a:lstStyle/>
          <a:p>
            <a:r>
              <a:rPr lang="en-US" dirty="0"/>
              <a:t>10 minutes</a:t>
            </a:r>
          </a:p>
        </p:txBody>
      </p:sp>
    </p:spTree>
    <p:extLst>
      <p:ext uri="{BB962C8B-B14F-4D97-AF65-F5344CB8AC3E}">
        <p14:creationId xmlns:p14="http://schemas.microsoft.com/office/powerpoint/2010/main" val="2630332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2DBE9-2B74-4DB8-B527-E33B2CCDE33B}"/>
              </a:ext>
            </a:extLst>
          </p:cNvPr>
          <p:cNvSpPr>
            <a:spLocks noGrp="1"/>
          </p:cNvSpPr>
          <p:nvPr>
            <p:ph type="title"/>
          </p:nvPr>
        </p:nvSpPr>
        <p:spPr>
          <a:xfrm>
            <a:off x="603504" y="4267832"/>
            <a:ext cx="4297680" cy="1297115"/>
          </a:xfrm>
        </p:spPr>
        <p:txBody>
          <a:bodyPr vert="horz" lIns="91440" tIns="45720" rIns="91440" bIns="45720" rtlCol="0" anchor="t">
            <a:normAutofit/>
          </a:bodyPr>
          <a:lstStyle/>
          <a:p>
            <a:r>
              <a:rPr lang="en-US" sz="3500" kern="1200" dirty="0">
                <a:latin typeface="+mj-lt"/>
                <a:ea typeface="+mj-ea"/>
                <a:cs typeface="+mj-cs"/>
              </a:rPr>
              <a:t>Reflection</a:t>
            </a:r>
          </a:p>
        </p:txBody>
      </p:sp>
      <p:pic>
        <p:nvPicPr>
          <p:cNvPr id="31" name="Graphic 30" descr="Thought bubble">
            <a:extLst>
              <a:ext uri="{FF2B5EF4-FFF2-40B4-BE49-F238E27FC236}">
                <a16:creationId xmlns:a16="http://schemas.microsoft.com/office/drawing/2014/main" id="{549E00AD-2BAF-479B-B2DD-7BFAE9B430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76992" y="2216469"/>
            <a:ext cx="3106320" cy="3106320"/>
          </a:xfrm>
          <a:prstGeom prst="rect">
            <a:avLst/>
          </a:prstGeom>
          <a:ln>
            <a:noFill/>
          </a:ln>
        </p:spPr>
      </p:pic>
    </p:spTree>
    <p:extLst>
      <p:ext uri="{BB962C8B-B14F-4D97-AF65-F5344CB8AC3E}">
        <p14:creationId xmlns:p14="http://schemas.microsoft.com/office/powerpoint/2010/main" val="3747959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2DBE9-2B74-4DB8-B527-E33B2CCDE33B}"/>
              </a:ext>
            </a:extLst>
          </p:cNvPr>
          <p:cNvSpPr>
            <a:spLocks noGrp="1"/>
          </p:cNvSpPr>
          <p:nvPr>
            <p:ph type="title"/>
          </p:nvPr>
        </p:nvSpPr>
        <p:spPr>
          <a:xfrm>
            <a:off x="603504" y="4267832"/>
            <a:ext cx="4297680" cy="1297115"/>
          </a:xfrm>
        </p:spPr>
        <p:txBody>
          <a:bodyPr vert="horz" lIns="91440" tIns="45720" rIns="91440" bIns="45720" rtlCol="0" anchor="t">
            <a:normAutofit/>
          </a:bodyPr>
          <a:lstStyle/>
          <a:p>
            <a:r>
              <a:rPr lang="en-US" sz="3500" kern="1200" dirty="0">
                <a:latin typeface="+mj-lt"/>
                <a:ea typeface="+mj-ea"/>
                <a:cs typeface="+mj-cs"/>
              </a:rPr>
              <a:t>Key Points?</a:t>
            </a:r>
          </a:p>
        </p:txBody>
      </p:sp>
      <p:pic>
        <p:nvPicPr>
          <p:cNvPr id="31" name="Graphic 30" descr="Thought bubble">
            <a:extLst>
              <a:ext uri="{FF2B5EF4-FFF2-40B4-BE49-F238E27FC236}">
                <a16:creationId xmlns:a16="http://schemas.microsoft.com/office/drawing/2014/main" id="{549E00AD-2BAF-479B-B2DD-7BFAE9B430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76992" y="2216469"/>
            <a:ext cx="3106320" cy="3106320"/>
          </a:xfrm>
          <a:prstGeom prst="rect">
            <a:avLst/>
          </a:prstGeom>
          <a:ln>
            <a:noFill/>
          </a:ln>
        </p:spPr>
      </p:pic>
    </p:spTree>
    <p:extLst>
      <p:ext uri="{BB962C8B-B14F-4D97-AF65-F5344CB8AC3E}">
        <p14:creationId xmlns:p14="http://schemas.microsoft.com/office/powerpoint/2010/main" val="1451413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9BE2A-EA9B-694C-A811-3AB62FD4EF41}"/>
              </a:ext>
            </a:extLst>
          </p:cNvPr>
          <p:cNvSpPr>
            <a:spLocks noGrp="1"/>
          </p:cNvSpPr>
          <p:nvPr>
            <p:ph type="ctrTitle"/>
          </p:nvPr>
        </p:nvSpPr>
        <p:spPr>
          <a:xfrm>
            <a:off x="1133976" y="3045421"/>
            <a:ext cx="7254120" cy="1790700"/>
          </a:xfrm>
        </p:spPr>
        <p:txBody>
          <a:bodyPr>
            <a:normAutofit fontScale="90000"/>
          </a:bodyPr>
          <a:lstStyle/>
          <a:p>
            <a:r>
              <a:rPr lang="en-US" b="1" dirty="0"/>
              <a:t>#1: </a:t>
            </a:r>
            <a:br>
              <a:rPr lang="en-US" b="1" dirty="0"/>
            </a:br>
            <a:r>
              <a:rPr lang="en-US" b="1" dirty="0"/>
              <a:t>Interprofessional CVD Care (IPE) </a:t>
            </a:r>
            <a:br>
              <a:rPr lang="en-US" b="1" dirty="0"/>
            </a:br>
            <a:r>
              <a:rPr lang="en-US" sz="3100" dirty="0"/>
              <a:t>Objective: Develop and explain recommendations to optimize a patient’s cardiovascular health using an interprofessional team-based approach</a:t>
            </a:r>
            <a:endParaRPr lang="en-US" dirty="0"/>
          </a:p>
        </p:txBody>
      </p:sp>
    </p:spTree>
    <p:extLst>
      <p:ext uri="{BB962C8B-B14F-4D97-AF65-F5344CB8AC3E}">
        <p14:creationId xmlns:p14="http://schemas.microsoft.com/office/powerpoint/2010/main" val="2865921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407CFAD-1C21-4DFD-915A-DA1C74B4C8B6}"/>
              </a:ext>
            </a:extLst>
          </p:cNvPr>
          <p:cNvSpPr>
            <a:spLocks noGrp="1"/>
          </p:cNvSpPr>
          <p:nvPr>
            <p:ph idx="1"/>
          </p:nvPr>
        </p:nvSpPr>
        <p:spPr>
          <a:xfrm>
            <a:off x="628650" y="1240739"/>
            <a:ext cx="7886700" cy="5252133"/>
          </a:xfrm>
        </p:spPr>
        <p:txBody>
          <a:bodyPr>
            <a:normAutofit/>
          </a:bodyPr>
          <a:lstStyle/>
          <a:p>
            <a:pPr marL="0" indent="0">
              <a:buNone/>
            </a:pPr>
            <a:r>
              <a:rPr lang="en-US" sz="2600" dirty="0"/>
              <a:t>James is a 50-year-old man with long-standing, well controlled HIV on 3TC, AZT, and r/LPV who presented to the clinic for routine HIV care. His last HIV RNA one month ago was undetectable, and his pill count shows that he is very adherent to his ART. James explained that he was having poor erections, and he was very frustrated and embarrassed. He had a history of high blood pressure not on treatment and smoked 8-10 cigarettes per day. </a:t>
            </a:r>
          </a:p>
          <a:p>
            <a:pPr marL="0" indent="0">
              <a:buNone/>
            </a:pPr>
            <a:endParaRPr lang="en-US" sz="2600" dirty="0"/>
          </a:p>
          <a:p>
            <a:pPr marL="0" indent="0">
              <a:buNone/>
            </a:pPr>
            <a:r>
              <a:rPr lang="en-US" sz="2600" i="1" dirty="0">
                <a:solidFill>
                  <a:srgbClr val="008D98"/>
                </a:solidFill>
              </a:rPr>
              <a:t>Imagine you are part of a team evaluating a patient like James who has a number of CVD risk factors.</a:t>
            </a:r>
          </a:p>
        </p:txBody>
      </p:sp>
      <p:sp>
        <p:nvSpPr>
          <p:cNvPr id="8" name="Title 7">
            <a:extLst>
              <a:ext uri="{FF2B5EF4-FFF2-40B4-BE49-F238E27FC236}">
                <a16:creationId xmlns:a16="http://schemas.microsoft.com/office/drawing/2014/main" id="{1474C799-92EB-4A85-876E-2EACEBC3742A}"/>
              </a:ext>
            </a:extLst>
          </p:cNvPr>
          <p:cNvSpPr>
            <a:spLocks noGrp="1"/>
          </p:cNvSpPr>
          <p:nvPr>
            <p:ph type="title"/>
          </p:nvPr>
        </p:nvSpPr>
        <p:spPr/>
        <p:txBody>
          <a:bodyPr/>
          <a:lstStyle/>
          <a:p>
            <a:r>
              <a:rPr lang="en-US" dirty="0"/>
              <a:t>Case</a:t>
            </a:r>
          </a:p>
        </p:txBody>
      </p:sp>
    </p:spTree>
    <p:extLst>
      <p:ext uri="{BB962C8B-B14F-4D97-AF65-F5344CB8AC3E}">
        <p14:creationId xmlns:p14="http://schemas.microsoft.com/office/powerpoint/2010/main" val="119686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407CFAD-1C21-4DFD-915A-DA1C74B4C8B6}"/>
              </a:ext>
            </a:extLst>
          </p:cNvPr>
          <p:cNvSpPr>
            <a:spLocks noGrp="1"/>
          </p:cNvSpPr>
          <p:nvPr>
            <p:ph idx="1"/>
          </p:nvPr>
        </p:nvSpPr>
        <p:spPr>
          <a:xfrm>
            <a:off x="515493" y="1289364"/>
            <a:ext cx="8113014" cy="4917161"/>
          </a:xfrm>
        </p:spPr>
        <p:txBody>
          <a:bodyPr>
            <a:normAutofit fontScale="92500" lnSpcReduction="10000"/>
          </a:bodyPr>
          <a:lstStyle/>
          <a:p>
            <a:pPr marL="0" indent="0">
              <a:buNone/>
            </a:pPr>
            <a:r>
              <a:rPr lang="en-US" dirty="0"/>
              <a:t>STEP 1: Spend 5 minutes reviewing page 60-65 of the 2016 WHO HEARTS Technical Package for Cardiovascular Disease in Primary Health Care</a:t>
            </a:r>
          </a:p>
          <a:p>
            <a:pPr marL="0" indent="0">
              <a:buNone/>
            </a:pPr>
            <a:endParaRPr lang="en-US" i="1" dirty="0"/>
          </a:p>
          <a:p>
            <a:pPr marL="0" indent="0">
              <a:buNone/>
            </a:pPr>
            <a:r>
              <a:rPr lang="en-US" dirty="0"/>
              <a:t>STEP 2: Conduct multidisciplinary rounds – Allow each health profession in your group to suggest recommendations for James’s care that relate to their profession/expression. Fill out the provided table as a group with recommendations for each specified area of CVD care.</a:t>
            </a:r>
          </a:p>
          <a:p>
            <a:pPr marL="0" indent="0">
              <a:buNone/>
            </a:pPr>
            <a:endParaRPr lang="en-US" dirty="0"/>
          </a:p>
          <a:p>
            <a:pPr marL="0" indent="0">
              <a:buNone/>
            </a:pPr>
            <a:r>
              <a:rPr lang="en-US" i="1" dirty="0"/>
              <a:t>Use both handouts on the STRIPE HIV site for this activity.</a:t>
            </a:r>
          </a:p>
        </p:txBody>
      </p:sp>
      <p:sp>
        <p:nvSpPr>
          <p:cNvPr id="8" name="Title 7">
            <a:extLst>
              <a:ext uri="{FF2B5EF4-FFF2-40B4-BE49-F238E27FC236}">
                <a16:creationId xmlns:a16="http://schemas.microsoft.com/office/drawing/2014/main" id="{1474C799-92EB-4A85-876E-2EACEBC3742A}"/>
              </a:ext>
            </a:extLst>
          </p:cNvPr>
          <p:cNvSpPr>
            <a:spLocks noGrp="1"/>
          </p:cNvSpPr>
          <p:nvPr>
            <p:ph type="title"/>
          </p:nvPr>
        </p:nvSpPr>
        <p:spPr/>
        <p:txBody>
          <a:bodyPr>
            <a:normAutofit/>
          </a:bodyPr>
          <a:lstStyle/>
          <a:p>
            <a:r>
              <a:rPr lang="en-US" dirty="0"/>
              <a:t>Multidisciplinary discussion</a:t>
            </a:r>
          </a:p>
        </p:txBody>
      </p:sp>
    </p:spTree>
    <p:extLst>
      <p:ext uri="{BB962C8B-B14F-4D97-AF65-F5344CB8AC3E}">
        <p14:creationId xmlns:p14="http://schemas.microsoft.com/office/powerpoint/2010/main" val="221893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8008F4-5E15-4BC5-91D9-B2F024A30818}"/>
              </a:ext>
            </a:extLst>
          </p:cNvPr>
          <p:cNvSpPr>
            <a:spLocks noGrp="1"/>
          </p:cNvSpPr>
          <p:nvPr>
            <p:ph type="title"/>
          </p:nvPr>
        </p:nvSpPr>
        <p:spPr/>
        <p:txBody>
          <a:bodyPr/>
          <a:lstStyle/>
          <a:p>
            <a:r>
              <a:rPr lang="en-US" dirty="0"/>
              <a:t>Breakout rooms </a:t>
            </a:r>
          </a:p>
        </p:txBody>
      </p:sp>
      <p:sp>
        <p:nvSpPr>
          <p:cNvPr id="5" name="Text Placeholder 4">
            <a:extLst>
              <a:ext uri="{FF2B5EF4-FFF2-40B4-BE49-F238E27FC236}">
                <a16:creationId xmlns:a16="http://schemas.microsoft.com/office/drawing/2014/main" id="{601DEAA5-3E6B-4A93-8EA0-DE275AFCE52A}"/>
              </a:ext>
            </a:extLst>
          </p:cNvPr>
          <p:cNvSpPr>
            <a:spLocks noGrp="1"/>
          </p:cNvSpPr>
          <p:nvPr>
            <p:ph type="body" idx="1"/>
          </p:nvPr>
        </p:nvSpPr>
        <p:spPr/>
        <p:txBody>
          <a:bodyPr/>
          <a:lstStyle/>
          <a:p>
            <a:r>
              <a:rPr lang="en-US" dirty="0"/>
              <a:t>15 minutes</a:t>
            </a:r>
          </a:p>
        </p:txBody>
      </p:sp>
    </p:spTree>
    <p:extLst>
      <p:ext uri="{BB962C8B-B14F-4D97-AF65-F5344CB8AC3E}">
        <p14:creationId xmlns:p14="http://schemas.microsoft.com/office/powerpoint/2010/main" val="4032491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2DBE9-2B74-4DB8-B527-E33B2CCDE33B}"/>
              </a:ext>
            </a:extLst>
          </p:cNvPr>
          <p:cNvSpPr>
            <a:spLocks noGrp="1"/>
          </p:cNvSpPr>
          <p:nvPr>
            <p:ph type="title"/>
          </p:nvPr>
        </p:nvSpPr>
        <p:spPr>
          <a:xfrm>
            <a:off x="628650" y="184805"/>
            <a:ext cx="7886700" cy="1505883"/>
          </a:xfrm>
        </p:spPr>
        <p:txBody>
          <a:bodyPr vert="horz" lIns="91440" tIns="45720" rIns="91440" bIns="45720" rtlCol="0" anchor="ctr">
            <a:normAutofit/>
          </a:bodyPr>
          <a:lstStyle/>
          <a:p>
            <a:r>
              <a:rPr lang="en-US" sz="4500" kern="1200" dirty="0">
                <a:latin typeface="+mj-lt"/>
                <a:ea typeface="+mj-ea"/>
                <a:cs typeface="+mj-cs"/>
              </a:rPr>
              <a:t>Debrief</a:t>
            </a:r>
          </a:p>
        </p:txBody>
      </p:sp>
      <p:graphicFrame>
        <p:nvGraphicFramePr>
          <p:cNvPr id="6" name="Table 5">
            <a:extLst>
              <a:ext uri="{FF2B5EF4-FFF2-40B4-BE49-F238E27FC236}">
                <a16:creationId xmlns:a16="http://schemas.microsoft.com/office/drawing/2014/main" id="{0B1E4A91-D318-4727-8AEB-80579040BF4D}"/>
              </a:ext>
            </a:extLst>
          </p:cNvPr>
          <p:cNvGraphicFramePr>
            <a:graphicFrameLocks noGrp="1"/>
          </p:cNvGraphicFramePr>
          <p:nvPr/>
        </p:nvGraphicFramePr>
        <p:xfrm>
          <a:off x="270304" y="1505337"/>
          <a:ext cx="8564777" cy="4969602"/>
        </p:xfrm>
        <a:graphic>
          <a:graphicData uri="http://schemas.openxmlformats.org/drawingml/2006/table">
            <a:tbl>
              <a:tblPr firstRow="1" firstCol="1" bandRow="1"/>
              <a:tblGrid>
                <a:gridCol w="3497601">
                  <a:extLst>
                    <a:ext uri="{9D8B030D-6E8A-4147-A177-3AD203B41FA5}">
                      <a16:colId xmlns:a16="http://schemas.microsoft.com/office/drawing/2014/main" val="3164398492"/>
                    </a:ext>
                  </a:extLst>
                </a:gridCol>
                <a:gridCol w="5067176">
                  <a:extLst>
                    <a:ext uri="{9D8B030D-6E8A-4147-A177-3AD203B41FA5}">
                      <a16:colId xmlns:a16="http://schemas.microsoft.com/office/drawing/2014/main" val="115094883"/>
                    </a:ext>
                  </a:extLst>
                </a:gridCol>
              </a:tblGrid>
              <a:tr h="552178">
                <a:tc>
                  <a:txBody>
                    <a:bodyPr/>
                    <a:lstStyle/>
                    <a:p>
                      <a:pPr marL="9144" marR="0" indent="-9144" algn="l" fontAlgn="t">
                        <a:lnSpc>
                          <a:spcPct val="110000"/>
                        </a:lnSpc>
                        <a:spcBef>
                          <a:spcPts val="0"/>
                        </a:spcBef>
                        <a:spcAft>
                          <a:spcPts val="0"/>
                        </a:spcAft>
                      </a:pPr>
                      <a:r>
                        <a:rPr lang="en-US" sz="2200" b="1" i="0" u="none" strike="noStrike" dirty="0">
                          <a:solidFill>
                            <a:srgbClr val="007F44"/>
                          </a:solidFill>
                          <a:effectLst/>
                          <a:latin typeface="Arial" panose="020B0604020202020204" pitchFamily="34" charset="0"/>
                          <a:ea typeface="Arial" panose="020B0604020202020204" pitchFamily="34" charset="0"/>
                          <a:cs typeface="Times New Roman" panose="02020603050405020304" pitchFamily="18" charset="0"/>
                        </a:rPr>
                        <a:t>CVD Care Area</a:t>
                      </a:r>
                      <a:endParaRPr lang="en-US" sz="3700" b="0" i="0" u="none" strike="noStrike" dirty="0">
                        <a:solidFill>
                          <a:srgbClr val="007F44"/>
                        </a:solidFill>
                        <a:effectLst/>
                        <a:latin typeface="Arial" panose="020B0604020202020204" pitchFamily="34" charset="0"/>
                      </a:endParaRPr>
                    </a:p>
                  </a:txBody>
                  <a:tcPr marL="139094" marR="139094" marT="19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9144" marR="0" indent="-9144" algn="l" fontAlgn="t">
                        <a:lnSpc>
                          <a:spcPct val="110000"/>
                        </a:lnSpc>
                        <a:spcBef>
                          <a:spcPts val="0"/>
                        </a:spcBef>
                        <a:spcAft>
                          <a:spcPts val="0"/>
                        </a:spcAft>
                      </a:pPr>
                      <a:r>
                        <a:rPr lang="en-US" sz="2200" b="1" i="0" u="none" strike="noStrike" dirty="0">
                          <a:solidFill>
                            <a:srgbClr val="007F44"/>
                          </a:solidFill>
                          <a:effectLst/>
                          <a:latin typeface="Arial" panose="020B0604020202020204" pitchFamily="34" charset="0"/>
                          <a:ea typeface="Arial" panose="020B0604020202020204" pitchFamily="34" charset="0"/>
                          <a:cs typeface="Times New Roman" panose="02020603050405020304" pitchFamily="18" charset="0"/>
                        </a:rPr>
                        <a:t>Recommendation</a:t>
                      </a:r>
                      <a:r>
                        <a:rPr lang="en-US" sz="2200" b="1" i="0" u="none" strike="noStrike" spc="-265" dirty="0">
                          <a:solidFill>
                            <a:srgbClr val="007F44"/>
                          </a:solidFill>
                          <a:effectLst/>
                          <a:latin typeface="Arial" panose="020B0604020202020204" pitchFamily="34" charset="0"/>
                          <a:ea typeface="Arial" panose="020B0604020202020204" pitchFamily="34" charset="0"/>
                          <a:cs typeface="Times New Roman" panose="02020603050405020304" pitchFamily="18" charset="0"/>
                        </a:rPr>
                        <a:t> </a:t>
                      </a:r>
                      <a:endParaRPr lang="en-US" sz="3700" b="0" i="0" u="none" strike="noStrike" dirty="0">
                        <a:solidFill>
                          <a:srgbClr val="007F44"/>
                        </a:solidFill>
                        <a:effectLst/>
                        <a:latin typeface="Arial" panose="020B0604020202020204" pitchFamily="34" charset="0"/>
                      </a:endParaRPr>
                    </a:p>
                  </a:txBody>
                  <a:tcPr marL="139094" marR="139094" marT="19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607484070"/>
                  </a:ext>
                </a:extLst>
              </a:tr>
              <a:tr h="552178">
                <a:tc>
                  <a:txBody>
                    <a:bodyPr/>
                    <a:lstStyle/>
                    <a:p>
                      <a:pPr marL="9144" marR="0" indent="-9144" algn="l" fontAlgn="t">
                        <a:lnSpc>
                          <a:spcPct val="110000"/>
                        </a:lnSpc>
                        <a:spcBef>
                          <a:spcPts val="0"/>
                        </a:spcBef>
                        <a:spcAft>
                          <a:spcPts val="0"/>
                        </a:spcAft>
                      </a:pPr>
                      <a:r>
                        <a:rPr lang="en-US" sz="2200" b="0" i="0" u="none" strike="noStrike"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Physical</a:t>
                      </a:r>
                      <a:r>
                        <a:rPr lang="en-US" sz="2200" b="0" i="0" u="none" strike="noStrike" spc="5"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 </a:t>
                      </a:r>
                      <a:r>
                        <a:rPr lang="en-US" sz="2200" b="0" i="0" u="none" strike="noStrike"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activity</a:t>
                      </a:r>
                      <a:endParaRPr lang="en-US" sz="3700" b="0" i="0" u="none" strike="noStrike" dirty="0">
                        <a:effectLst/>
                        <a:latin typeface="Arial" panose="020B0604020202020204" pitchFamily="34" charset="0"/>
                      </a:endParaRPr>
                    </a:p>
                  </a:txBody>
                  <a:tcPr marL="139094" marR="139094" marT="19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 marR="0" indent="-9144" algn="l" fontAlgn="t">
                        <a:lnSpc>
                          <a:spcPct val="110000"/>
                        </a:lnSpc>
                        <a:spcBef>
                          <a:spcPts val="0"/>
                        </a:spcBef>
                        <a:spcAft>
                          <a:spcPts val="0"/>
                        </a:spcAft>
                      </a:pPr>
                      <a:r>
                        <a:rPr lang="en-US" sz="1400" b="0" i="0" u="none" strike="noStrike"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endParaRPr lang="en-US" sz="1400" b="0" i="0" u="none" strike="noStrike" dirty="0">
                        <a:effectLst/>
                        <a:latin typeface="Arial" panose="020B0604020202020204" pitchFamily="34" charset="0"/>
                      </a:endParaRPr>
                    </a:p>
                  </a:txBody>
                  <a:tcPr marL="139094" marR="139094" marT="19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0087315"/>
                  </a:ext>
                </a:extLst>
              </a:tr>
              <a:tr h="552178">
                <a:tc>
                  <a:txBody>
                    <a:bodyPr/>
                    <a:lstStyle/>
                    <a:p>
                      <a:pPr marL="9144" marR="0" indent="-9144" algn="l" fontAlgn="t">
                        <a:lnSpc>
                          <a:spcPct val="110000"/>
                        </a:lnSpc>
                        <a:spcBef>
                          <a:spcPts val="0"/>
                        </a:spcBef>
                        <a:spcAft>
                          <a:spcPts val="0"/>
                        </a:spcAft>
                      </a:pPr>
                      <a:r>
                        <a:rPr lang="en-US" sz="2200" b="0" i="0" u="none" strike="noStrike"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Dietary</a:t>
                      </a:r>
                      <a:r>
                        <a:rPr lang="en-US" sz="2200" b="0" i="0" u="none" strike="noStrike" spc="5"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 </a:t>
                      </a:r>
                      <a:r>
                        <a:rPr lang="en-US" sz="2200" b="0" i="0" u="none" strike="noStrike"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changes</a:t>
                      </a:r>
                      <a:endParaRPr lang="en-US" sz="3700" b="0" i="0" u="none" strike="noStrike" dirty="0">
                        <a:effectLst/>
                        <a:latin typeface="Arial" panose="020B0604020202020204" pitchFamily="34" charset="0"/>
                      </a:endParaRPr>
                    </a:p>
                  </a:txBody>
                  <a:tcPr marL="139094" marR="139094" marT="19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 marR="0" indent="-9144" algn="l" fontAlgn="t">
                        <a:lnSpc>
                          <a:spcPct val="110000"/>
                        </a:lnSpc>
                        <a:spcBef>
                          <a:spcPts val="0"/>
                        </a:spcBef>
                        <a:spcAft>
                          <a:spcPts val="0"/>
                        </a:spcAft>
                      </a:pPr>
                      <a:r>
                        <a:rPr lang="en-US" sz="1400" b="0" i="0" u="none" strike="noStrike">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139094" marR="139094" marT="19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482484"/>
                  </a:ext>
                </a:extLst>
              </a:tr>
              <a:tr h="552178">
                <a:tc>
                  <a:txBody>
                    <a:bodyPr/>
                    <a:lstStyle/>
                    <a:p>
                      <a:pPr marL="9144" marR="0" indent="-9144" algn="l" fontAlgn="t">
                        <a:lnSpc>
                          <a:spcPct val="110000"/>
                        </a:lnSpc>
                        <a:spcBef>
                          <a:spcPts val="0"/>
                        </a:spcBef>
                        <a:spcAft>
                          <a:spcPts val="0"/>
                        </a:spcAft>
                      </a:pPr>
                      <a:r>
                        <a:rPr lang="en-US" sz="2200" b="0" i="0" u="none" strike="noStrike"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Blood pressure</a:t>
                      </a:r>
                      <a:endParaRPr lang="en-US" sz="3700" b="0" i="0" u="none" strike="noStrike" dirty="0">
                        <a:effectLst/>
                        <a:latin typeface="Arial" panose="020B0604020202020204" pitchFamily="34" charset="0"/>
                      </a:endParaRPr>
                    </a:p>
                  </a:txBody>
                  <a:tcPr marL="139094" marR="139094" marT="19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 marR="0" indent="-9144" algn="l" fontAlgn="t">
                        <a:lnSpc>
                          <a:spcPct val="110000"/>
                        </a:lnSpc>
                        <a:spcBef>
                          <a:spcPts val="0"/>
                        </a:spcBef>
                        <a:spcAft>
                          <a:spcPts val="0"/>
                        </a:spcAft>
                      </a:pPr>
                      <a:r>
                        <a:rPr lang="en-US" sz="1400" b="0" i="0" u="none" strike="noStrike">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139094" marR="139094" marT="19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6202902"/>
                  </a:ext>
                </a:extLst>
              </a:tr>
              <a:tr h="552178">
                <a:tc>
                  <a:txBody>
                    <a:bodyPr/>
                    <a:lstStyle/>
                    <a:p>
                      <a:pPr marL="9144" marR="0" indent="-9144" algn="l" fontAlgn="t">
                        <a:lnSpc>
                          <a:spcPct val="110000"/>
                        </a:lnSpc>
                        <a:spcBef>
                          <a:spcPts val="0"/>
                        </a:spcBef>
                        <a:spcAft>
                          <a:spcPts val="0"/>
                        </a:spcAft>
                      </a:pPr>
                      <a:r>
                        <a:rPr lang="en-US" sz="2200" b="0" i="0" u="none" strike="noStrike">
                          <a:solidFill>
                            <a:srgbClr val="000000"/>
                          </a:solidFill>
                          <a:effectLst/>
                          <a:latin typeface="Arial" panose="020B0604020202020204" pitchFamily="34" charset="0"/>
                          <a:ea typeface="Arial" panose="020B0604020202020204" pitchFamily="34" charset="0"/>
                          <a:cs typeface="Times New Roman" panose="02020603050405020304" pitchFamily="18" charset="0"/>
                        </a:rPr>
                        <a:t>ART regimen </a:t>
                      </a:r>
                      <a:endParaRPr lang="en-US" sz="3700" b="0" i="0" u="none" strike="noStrike">
                        <a:effectLst/>
                        <a:latin typeface="Arial" panose="020B0604020202020204" pitchFamily="34" charset="0"/>
                      </a:endParaRPr>
                    </a:p>
                  </a:txBody>
                  <a:tcPr marL="139094" marR="139094" marT="19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 marR="0" indent="-9144" algn="l" fontAlgn="t">
                        <a:lnSpc>
                          <a:spcPct val="110000"/>
                        </a:lnSpc>
                        <a:spcBef>
                          <a:spcPts val="0"/>
                        </a:spcBef>
                        <a:spcAft>
                          <a:spcPts val="0"/>
                        </a:spcAft>
                      </a:pPr>
                      <a:r>
                        <a:rPr lang="en-US" sz="1400" b="0" i="0" u="none" strike="noStrike">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139094" marR="139094" marT="19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3130527"/>
                  </a:ext>
                </a:extLst>
              </a:tr>
              <a:tr h="552178">
                <a:tc>
                  <a:txBody>
                    <a:bodyPr/>
                    <a:lstStyle/>
                    <a:p>
                      <a:pPr marL="9144" marR="0" indent="-9144" algn="l" fontAlgn="t">
                        <a:lnSpc>
                          <a:spcPct val="110000"/>
                        </a:lnSpc>
                        <a:spcBef>
                          <a:spcPts val="0"/>
                        </a:spcBef>
                        <a:spcAft>
                          <a:spcPts val="0"/>
                        </a:spcAft>
                      </a:pPr>
                      <a:r>
                        <a:rPr lang="en-US" sz="2200" b="0" i="0" u="none" strike="noStrike"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Goal HIV RNA</a:t>
                      </a:r>
                      <a:endParaRPr lang="en-US" sz="3700" b="0" i="0" u="none" strike="noStrike" dirty="0">
                        <a:effectLst/>
                        <a:latin typeface="Arial" panose="020B0604020202020204" pitchFamily="34" charset="0"/>
                      </a:endParaRPr>
                    </a:p>
                  </a:txBody>
                  <a:tcPr marL="139094" marR="139094" marT="19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 marR="0" indent="-9144" algn="l" fontAlgn="t">
                        <a:lnSpc>
                          <a:spcPct val="110000"/>
                        </a:lnSpc>
                        <a:spcBef>
                          <a:spcPts val="0"/>
                        </a:spcBef>
                        <a:spcAft>
                          <a:spcPts val="0"/>
                        </a:spcAft>
                      </a:pPr>
                      <a:r>
                        <a:rPr lang="en-US" sz="1400" b="0" i="0" u="none" strike="noStrike">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139094" marR="139094" marT="19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5550253"/>
                  </a:ext>
                </a:extLst>
              </a:tr>
              <a:tr h="552178">
                <a:tc>
                  <a:txBody>
                    <a:bodyPr/>
                    <a:lstStyle/>
                    <a:p>
                      <a:pPr marL="9144" marR="0" indent="-9144" algn="l" fontAlgn="t">
                        <a:lnSpc>
                          <a:spcPct val="110000"/>
                        </a:lnSpc>
                        <a:spcBef>
                          <a:spcPts val="0"/>
                        </a:spcBef>
                        <a:spcAft>
                          <a:spcPts val="0"/>
                        </a:spcAft>
                      </a:pPr>
                      <a:r>
                        <a:rPr lang="en-US" sz="2200" b="0" i="0" u="none" strike="noStrike"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Weight control</a:t>
                      </a:r>
                      <a:endParaRPr lang="en-US" sz="3700" b="0" i="0" u="none" strike="noStrike" dirty="0">
                        <a:effectLst/>
                        <a:latin typeface="Arial" panose="020B0604020202020204" pitchFamily="34" charset="0"/>
                      </a:endParaRPr>
                    </a:p>
                  </a:txBody>
                  <a:tcPr marL="139094" marR="139094" marT="19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 marR="0" indent="-9144" algn="l" fontAlgn="t">
                        <a:lnSpc>
                          <a:spcPct val="110000"/>
                        </a:lnSpc>
                        <a:spcBef>
                          <a:spcPts val="0"/>
                        </a:spcBef>
                        <a:spcAft>
                          <a:spcPts val="0"/>
                        </a:spcAft>
                      </a:pPr>
                      <a:r>
                        <a:rPr lang="en-US" sz="1400" b="0" i="0" u="none" strike="noStrike">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139094" marR="139094" marT="19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7777264"/>
                  </a:ext>
                </a:extLst>
              </a:tr>
              <a:tr h="552178">
                <a:tc>
                  <a:txBody>
                    <a:bodyPr/>
                    <a:lstStyle/>
                    <a:p>
                      <a:pPr marL="9144" marR="0" indent="-9144" algn="l" fontAlgn="t">
                        <a:lnSpc>
                          <a:spcPct val="110000"/>
                        </a:lnSpc>
                        <a:spcBef>
                          <a:spcPts val="0"/>
                        </a:spcBef>
                        <a:spcAft>
                          <a:spcPts val="0"/>
                        </a:spcAft>
                      </a:pPr>
                      <a:r>
                        <a:rPr lang="en-US" sz="2200" b="0" i="0" u="none" strike="noStrike"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Lipid lowering agent</a:t>
                      </a:r>
                      <a:endParaRPr lang="en-US" sz="3700" b="0" i="0" u="none" strike="noStrike" dirty="0">
                        <a:effectLst/>
                        <a:latin typeface="Arial" panose="020B0604020202020204" pitchFamily="34" charset="0"/>
                      </a:endParaRPr>
                    </a:p>
                  </a:txBody>
                  <a:tcPr marL="139094" marR="139094" marT="19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 marR="0" indent="-9144" algn="l" fontAlgn="t">
                        <a:lnSpc>
                          <a:spcPct val="110000"/>
                        </a:lnSpc>
                        <a:spcBef>
                          <a:spcPts val="0"/>
                        </a:spcBef>
                        <a:spcAft>
                          <a:spcPts val="0"/>
                        </a:spcAft>
                      </a:pPr>
                      <a:r>
                        <a:rPr lang="en-US" sz="1400" b="0" i="0" u="none" strike="noStrike">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endParaRPr lang="en-US" sz="1400" b="0" i="0" u="none" strike="noStrike">
                        <a:effectLst/>
                        <a:latin typeface="Arial" panose="020B0604020202020204" pitchFamily="34" charset="0"/>
                      </a:endParaRPr>
                    </a:p>
                  </a:txBody>
                  <a:tcPr marL="139094" marR="139094" marT="19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8826031"/>
                  </a:ext>
                </a:extLst>
              </a:tr>
              <a:tr h="552178">
                <a:tc>
                  <a:txBody>
                    <a:bodyPr/>
                    <a:lstStyle/>
                    <a:p>
                      <a:pPr marL="9144" marR="0" indent="-9144" algn="l" fontAlgn="t">
                        <a:lnSpc>
                          <a:spcPct val="110000"/>
                        </a:lnSpc>
                        <a:spcBef>
                          <a:spcPts val="0"/>
                        </a:spcBef>
                        <a:spcAft>
                          <a:spcPts val="0"/>
                        </a:spcAft>
                      </a:pPr>
                      <a:r>
                        <a:rPr lang="en-US" sz="2200" b="0" i="0" u="none" strike="noStrike"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Hypoglycemic agent</a:t>
                      </a:r>
                      <a:endParaRPr lang="en-US" sz="3700" b="0" i="0" u="none" strike="noStrike" dirty="0">
                        <a:effectLst/>
                        <a:latin typeface="Arial" panose="020B0604020202020204" pitchFamily="34" charset="0"/>
                      </a:endParaRPr>
                    </a:p>
                  </a:txBody>
                  <a:tcPr marL="139094" marR="139094" marT="19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 marR="0" indent="-9144" algn="l" fontAlgn="t">
                        <a:lnSpc>
                          <a:spcPct val="110000"/>
                        </a:lnSpc>
                        <a:spcBef>
                          <a:spcPts val="0"/>
                        </a:spcBef>
                        <a:spcAft>
                          <a:spcPts val="0"/>
                        </a:spcAft>
                      </a:pPr>
                      <a:r>
                        <a:rPr lang="en-US" sz="1400" b="0" i="0" u="none" strike="noStrike"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endParaRPr lang="en-US" sz="1400" b="0" i="0" u="none" strike="noStrike" dirty="0">
                        <a:effectLst/>
                        <a:latin typeface="Arial" panose="020B0604020202020204" pitchFamily="34" charset="0"/>
                      </a:endParaRPr>
                    </a:p>
                  </a:txBody>
                  <a:tcPr marL="139094" marR="139094" marT="19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4773869"/>
                  </a:ext>
                </a:extLst>
              </a:tr>
            </a:tbl>
          </a:graphicData>
        </a:graphic>
      </p:graphicFrame>
    </p:spTree>
    <p:extLst>
      <p:ext uri="{BB962C8B-B14F-4D97-AF65-F5344CB8AC3E}">
        <p14:creationId xmlns:p14="http://schemas.microsoft.com/office/powerpoint/2010/main" val="2314724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8257A59F-BEC5-435B-82E2-ADF556024855}"/>
              </a:ext>
            </a:extLst>
          </p:cNvPr>
          <p:cNvGraphicFramePr>
            <a:graphicFrameLocks noGrp="1"/>
          </p:cNvGraphicFramePr>
          <p:nvPr/>
        </p:nvGraphicFramePr>
        <p:xfrm>
          <a:off x="276345" y="1040523"/>
          <a:ext cx="8653646" cy="5652640"/>
        </p:xfrm>
        <a:graphic>
          <a:graphicData uri="http://schemas.openxmlformats.org/drawingml/2006/table">
            <a:tbl>
              <a:tblPr firstRow="1" firstCol="1" bandRow="1"/>
              <a:tblGrid>
                <a:gridCol w="2333266">
                  <a:extLst>
                    <a:ext uri="{9D8B030D-6E8A-4147-A177-3AD203B41FA5}">
                      <a16:colId xmlns:a16="http://schemas.microsoft.com/office/drawing/2014/main" val="1285934794"/>
                    </a:ext>
                  </a:extLst>
                </a:gridCol>
                <a:gridCol w="6320380">
                  <a:extLst>
                    <a:ext uri="{9D8B030D-6E8A-4147-A177-3AD203B41FA5}">
                      <a16:colId xmlns:a16="http://schemas.microsoft.com/office/drawing/2014/main" val="2108910507"/>
                    </a:ext>
                  </a:extLst>
                </a:gridCol>
              </a:tblGrid>
              <a:tr h="529212">
                <a:tc>
                  <a:txBody>
                    <a:bodyPr/>
                    <a:lstStyle/>
                    <a:p>
                      <a:pPr marL="9144" marR="0" indent="-9144" algn="l" fontAlgn="t">
                        <a:lnSpc>
                          <a:spcPct val="110000"/>
                        </a:lnSpc>
                        <a:spcBef>
                          <a:spcPts val="0"/>
                        </a:spcBef>
                        <a:spcAft>
                          <a:spcPts val="0"/>
                        </a:spcAft>
                      </a:pPr>
                      <a:r>
                        <a:rPr lang="en-US" sz="2200" b="1" i="0" u="none" strike="noStrike" dirty="0">
                          <a:solidFill>
                            <a:srgbClr val="007F44"/>
                          </a:solidFill>
                          <a:effectLst/>
                          <a:latin typeface="Arial" panose="020B0604020202020204" pitchFamily="34" charset="0"/>
                          <a:ea typeface="Arial" panose="020B0604020202020204" pitchFamily="34" charset="0"/>
                          <a:cs typeface="Times New Roman" panose="02020603050405020304" pitchFamily="18" charset="0"/>
                        </a:rPr>
                        <a:t>CVD Care Area</a:t>
                      </a:r>
                      <a:endParaRPr lang="en-US" sz="3700" b="0" i="0" u="none" strike="noStrike" dirty="0">
                        <a:solidFill>
                          <a:srgbClr val="007F44"/>
                        </a:solidFill>
                        <a:effectLst/>
                        <a:latin typeface="Arial" panose="020B0604020202020204" pitchFamily="34" charset="0"/>
                      </a:endParaRPr>
                    </a:p>
                  </a:txBody>
                  <a:tcPr marL="139094" marR="139094" marT="19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9144" marR="0" indent="-9144" algn="l" fontAlgn="t">
                        <a:lnSpc>
                          <a:spcPct val="110000"/>
                        </a:lnSpc>
                        <a:spcBef>
                          <a:spcPts val="0"/>
                        </a:spcBef>
                        <a:spcAft>
                          <a:spcPts val="0"/>
                        </a:spcAft>
                      </a:pPr>
                      <a:r>
                        <a:rPr lang="en-US" sz="2200" b="1" i="0" u="none" strike="noStrike" dirty="0">
                          <a:solidFill>
                            <a:srgbClr val="007F44"/>
                          </a:solidFill>
                          <a:effectLst/>
                          <a:latin typeface="Arial" panose="020B0604020202020204" pitchFamily="34" charset="0"/>
                          <a:ea typeface="Arial" panose="020B0604020202020204" pitchFamily="34" charset="0"/>
                          <a:cs typeface="Times New Roman" panose="02020603050405020304" pitchFamily="18" charset="0"/>
                        </a:rPr>
                        <a:t>Recommendation</a:t>
                      </a:r>
                      <a:r>
                        <a:rPr lang="en-US" sz="2200" b="1" i="0" u="none" strike="noStrike" spc="-265" dirty="0">
                          <a:solidFill>
                            <a:srgbClr val="007F44"/>
                          </a:solidFill>
                          <a:effectLst/>
                          <a:latin typeface="Arial" panose="020B0604020202020204" pitchFamily="34" charset="0"/>
                          <a:ea typeface="Arial" panose="020B0604020202020204" pitchFamily="34" charset="0"/>
                          <a:cs typeface="Times New Roman" panose="02020603050405020304" pitchFamily="18" charset="0"/>
                        </a:rPr>
                        <a:t> </a:t>
                      </a:r>
                      <a:endParaRPr lang="en-US" sz="3700" b="0" i="0" u="none" strike="noStrike" dirty="0">
                        <a:solidFill>
                          <a:srgbClr val="007F44"/>
                        </a:solidFill>
                        <a:effectLst/>
                        <a:latin typeface="Arial" panose="020B0604020202020204" pitchFamily="34" charset="0"/>
                      </a:endParaRPr>
                    </a:p>
                  </a:txBody>
                  <a:tcPr marL="139094" marR="139094" marT="1931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971319062"/>
                  </a:ext>
                </a:extLst>
              </a:tr>
              <a:tr h="385525">
                <a:tc>
                  <a:txBody>
                    <a:bodyPr/>
                    <a:lstStyle/>
                    <a:p>
                      <a:pPr marL="9144" marR="0" indent="-9144" algn="l" defTabSz="914400" rtl="0" eaLnBrk="1" fontAlgn="t" latinLnBrk="0" hangingPunct="1">
                        <a:lnSpc>
                          <a:spcPct val="110000"/>
                        </a:lnSpc>
                        <a:spcBef>
                          <a:spcPts val="0"/>
                        </a:spcBef>
                        <a:spcAft>
                          <a:spcPts val="0"/>
                        </a:spcAft>
                      </a:pPr>
                      <a:r>
                        <a:rPr lang="en-US" sz="2000" b="0" i="0" u="none" strike="noStrike" kern="12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Physical activity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0" lvl="0" indent="-6350" algn="l" defTabSz="914400" rtl="0" eaLnBrk="1" fontAlgn="auto" latinLnBrk="0" hangingPunct="1">
                        <a:lnSpc>
                          <a:spcPct val="110000"/>
                        </a:lnSpc>
                        <a:spcBef>
                          <a:spcPts val="0"/>
                        </a:spcBef>
                        <a:spcAft>
                          <a:spcPts val="0"/>
                        </a:spcAft>
                        <a:buClrTx/>
                        <a:buSzTx/>
                        <a:buFontTx/>
                        <a:buNone/>
                        <a:tabLst/>
                        <a:defRPr/>
                      </a:pPr>
                      <a:r>
                        <a:rPr lang="en-US" sz="16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Increase</a:t>
                      </a:r>
                      <a:r>
                        <a:rPr lang="en-US" sz="1600" spc="25"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 </a:t>
                      </a:r>
                      <a:r>
                        <a:rPr lang="en-US" sz="16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aerobic</a:t>
                      </a:r>
                      <a:r>
                        <a:rPr lang="en-US" sz="1600" spc="-25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 </a:t>
                      </a:r>
                      <a:r>
                        <a:rPr lang="en-US" sz="16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exercise </a:t>
                      </a:r>
                    </a:p>
                    <a:p>
                      <a:pPr marL="285750" marR="0" lvl="0" indent="-285750" algn="l"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r>
                        <a:rPr lang="en-US" sz="16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&gt;</a:t>
                      </a:r>
                      <a:r>
                        <a:rPr lang="en-US" sz="1600" spc="85"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 </a:t>
                      </a:r>
                      <a:r>
                        <a:rPr lang="en-US" sz="16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150</a:t>
                      </a:r>
                      <a:r>
                        <a:rPr lang="en-US" sz="1600" spc="85"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 </a:t>
                      </a:r>
                      <a:r>
                        <a:rPr lang="en-US" sz="16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min/</a:t>
                      </a:r>
                      <a:r>
                        <a:rPr lang="en-US" sz="1600" spc="-265"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 </a:t>
                      </a:r>
                      <a:r>
                        <a:rPr lang="en-US" sz="16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week</a:t>
                      </a:r>
                      <a:endParaRPr lang="en-US" sz="16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2577953"/>
                  </a:ext>
                </a:extLst>
              </a:tr>
              <a:tr h="554476">
                <a:tc>
                  <a:txBody>
                    <a:bodyPr/>
                    <a:lstStyle/>
                    <a:p>
                      <a:pPr marL="9144" marR="0" indent="-9144" algn="l" defTabSz="914400" rtl="0" eaLnBrk="1" fontAlgn="t" latinLnBrk="0" hangingPunct="1">
                        <a:lnSpc>
                          <a:spcPct val="110000"/>
                        </a:lnSpc>
                        <a:spcBef>
                          <a:spcPts val="0"/>
                        </a:spcBef>
                        <a:spcAft>
                          <a:spcPts val="0"/>
                        </a:spcAft>
                      </a:pPr>
                      <a:r>
                        <a:rPr lang="en-US" sz="2000" b="0" i="0" u="none" strike="noStrike" kern="12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Dietary changes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6990" marR="0">
                        <a:spcBef>
                          <a:spcPts val="225"/>
                        </a:spcBef>
                        <a:spcAft>
                          <a:spcPts val="0"/>
                        </a:spcAft>
                      </a:pPr>
                      <a:r>
                        <a:rPr lang="en-US" sz="16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Less</a:t>
                      </a:r>
                      <a:r>
                        <a:rPr lang="en-US" sz="1600" spc="2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 </a:t>
                      </a:r>
                      <a:r>
                        <a:rPr lang="en-US" sz="16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salt</a:t>
                      </a:r>
                      <a:r>
                        <a:rPr lang="en-US" sz="1600" spc="2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 </a:t>
                      </a:r>
                      <a:r>
                        <a:rPr lang="en-US" sz="16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and</a:t>
                      </a:r>
                      <a:r>
                        <a:rPr lang="en-US" sz="1600" spc="6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 </a:t>
                      </a:r>
                      <a:r>
                        <a:rPr lang="en-US" sz="16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total</a:t>
                      </a:r>
                      <a:r>
                        <a:rPr lang="en-US" sz="1600" spc="65"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 </a:t>
                      </a:r>
                      <a:r>
                        <a:rPr lang="en-US" sz="16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fat</a:t>
                      </a:r>
                      <a:r>
                        <a:rPr lang="en-US" sz="1600" spc="65"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 </a:t>
                      </a:r>
                      <a:r>
                        <a:rPr lang="en-US" sz="16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intake</a:t>
                      </a:r>
                    </a:p>
                    <a:p>
                      <a:pPr marL="332740" marR="0" indent="-285750">
                        <a:spcBef>
                          <a:spcPts val="225"/>
                        </a:spcBef>
                        <a:spcAft>
                          <a:spcPts val="0"/>
                        </a:spcAft>
                        <a:buFont typeface="Arial" panose="020B0604020202020204" pitchFamily="34" charset="0"/>
                        <a:buChar char="•"/>
                      </a:pPr>
                      <a:r>
                        <a:rPr lang="en-US" sz="16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&lt;1tsp</a:t>
                      </a:r>
                      <a:r>
                        <a:rPr lang="en-US" sz="1600" spc="2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 salt </a:t>
                      </a:r>
                      <a:r>
                        <a:rPr lang="en-US" sz="16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a</a:t>
                      </a:r>
                      <a:r>
                        <a:rPr lang="en-US" sz="1600" spc="25"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 </a:t>
                      </a:r>
                      <a:r>
                        <a:rPr lang="en-US" sz="16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day and &lt;</a:t>
                      </a:r>
                      <a:r>
                        <a:rPr lang="en-US" sz="1600" spc="105"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 </a:t>
                      </a:r>
                      <a:r>
                        <a:rPr lang="en-US" sz="16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2000</a:t>
                      </a:r>
                      <a:r>
                        <a:rPr lang="en-US" sz="160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 </a:t>
                      </a:r>
                      <a:r>
                        <a:rPr lang="en-US" sz="16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calories/day</a:t>
                      </a:r>
                      <a:endParaRPr lang="en-US" sz="16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5573263"/>
                  </a:ext>
                </a:extLst>
              </a:tr>
              <a:tr h="350315">
                <a:tc>
                  <a:txBody>
                    <a:bodyPr/>
                    <a:lstStyle/>
                    <a:p>
                      <a:pPr marL="9144" marR="0" indent="-9144" algn="l" defTabSz="914400" rtl="0" eaLnBrk="1" fontAlgn="t" latinLnBrk="0" hangingPunct="1">
                        <a:lnSpc>
                          <a:spcPct val="110000"/>
                        </a:lnSpc>
                        <a:spcBef>
                          <a:spcPts val="0"/>
                        </a:spcBef>
                        <a:spcAft>
                          <a:spcPts val="0"/>
                        </a:spcAft>
                      </a:pPr>
                      <a:r>
                        <a:rPr lang="en-US" sz="2000" b="0" i="0" u="none" strike="noStrike" kern="12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Blood pressure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0" lvl="0" indent="-6350" algn="l" defTabSz="914400" rtl="0" eaLnBrk="1" fontAlgn="auto" latinLnBrk="0" hangingPunct="1">
                        <a:lnSpc>
                          <a:spcPct val="110000"/>
                        </a:lnSpc>
                        <a:spcBef>
                          <a:spcPts val="0"/>
                        </a:spcBef>
                        <a:spcAft>
                          <a:spcPts val="0"/>
                        </a:spcAft>
                        <a:buClrTx/>
                        <a:buSzTx/>
                        <a:buFontTx/>
                        <a:buNone/>
                        <a:tabLst/>
                        <a:defRPr/>
                      </a:pPr>
                      <a:r>
                        <a:rPr lang="en-US" sz="16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Decrease</a:t>
                      </a:r>
                      <a:r>
                        <a:rPr lang="en-US" sz="1600" spc="3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 </a:t>
                      </a:r>
                      <a:r>
                        <a:rPr lang="en-US" sz="16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BP </a:t>
                      </a:r>
                    </a:p>
                    <a:p>
                      <a:pPr marL="285750" marR="0" lvl="0" indent="-285750" algn="l"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r>
                        <a:rPr lang="en-US" sz="16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Goal of &lt;140/90</a:t>
                      </a:r>
                      <a:r>
                        <a:rPr lang="en-US" sz="1600" spc="175"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 </a:t>
                      </a:r>
                      <a:r>
                        <a:rPr lang="en-US" sz="16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or &lt;130/80</a:t>
                      </a:r>
                      <a:r>
                        <a:rPr lang="en-US" sz="1600" spc="155"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 </a:t>
                      </a:r>
                      <a:r>
                        <a:rPr lang="en-US" sz="16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if diabetic or risk is &gt;30%</a:t>
                      </a:r>
                      <a:endParaRPr lang="en-US" sz="16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7220330"/>
                  </a:ext>
                </a:extLst>
              </a:tr>
              <a:tr h="502870">
                <a:tc>
                  <a:txBody>
                    <a:bodyPr/>
                    <a:lstStyle/>
                    <a:p>
                      <a:pPr marL="9144" marR="0" indent="-9144" algn="l" defTabSz="914400" rtl="0" eaLnBrk="1" fontAlgn="t" latinLnBrk="0" hangingPunct="1">
                        <a:lnSpc>
                          <a:spcPct val="110000"/>
                        </a:lnSpc>
                        <a:spcBef>
                          <a:spcPts val="0"/>
                        </a:spcBef>
                        <a:spcAft>
                          <a:spcPts val="0"/>
                        </a:spcAft>
                      </a:pPr>
                      <a:r>
                        <a:rPr lang="en-US" sz="2000" b="0" i="0" u="none" strike="noStrike" kern="12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ART regimen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0" lvl="0" indent="-6350" algn="l" defTabSz="914400" rtl="0" eaLnBrk="1" fontAlgn="auto" latinLnBrk="0" hangingPunct="1">
                        <a:lnSpc>
                          <a:spcPct val="110000"/>
                        </a:lnSpc>
                        <a:spcBef>
                          <a:spcPts val="0"/>
                        </a:spcBef>
                        <a:spcAft>
                          <a:spcPts val="0"/>
                        </a:spcAft>
                        <a:buClrTx/>
                        <a:buSzTx/>
                        <a:buFontTx/>
                        <a:buNone/>
                        <a:tabLst/>
                        <a:defRPr/>
                      </a:pPr>
                      <a:r>
                        <a:rPr lang="en-US" sz="16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Change regimen that does not include a PI and has fewer lipid effects</a:t>
                      </a:r>
                    </a:p>
                    <a:p>
                      <a:pPr marL="285750" marR="0" lvl="0" indent="-285750" algn="l"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r>
                        <a:rPr lang="en-US" sz="16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Consider TDF/FTC/DTG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595610"/>
                  </a:ext>
                </a:extLst>
              </a:tr>
              <a:tr h="502870">
                <a:tc>
                  <a:txBody>
                    <a:bodyPr/>
                    <a:lstStyle/>
                    <a:p>
                      <a:pPr marL="9144" marR="0" indent="-9144" algn="l" defTabSz="914400" rtl="0" eaLnBrk="1" fontAlgn="t" latinLnBrk="0" hangingPunct="1">
                        <a:lnSpc>
                          <a:spcPct val="110000"/>
                        </a:lnSpc>
                        <a:spcBef>
                          <a:spcPts val="0"/>
                        </a:spcBef>
                        <a:spcAft>
                          <a:spcPts val="0"/>
                        </a:spcAft>
                      </a:pPr>
                      <a:r>
                        <a:rPr lang="en-US" sz="2000" b="0" i="0" u="none" strike="noStrike" kern="12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Goal HIV RNA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0" lvl="0" indent="-6350" algn="l" defTabSz="914400" rtl="0" eaLnBrk="1" fontAlgn="auto" latinLnBrk="0" hangingPunct="1">
                        <a:lnSpc>
                          <a:spcPct val="110000"/>
                        </a:lnSpc>
                        <a:spcBef>
                          <a:spcPts val="0"/>
                        </a:spcBef>
                        <a:spcAft>
                          <a:spcPts val="0"/>
                        </a:spcAft>
                        <a:buClrTx/>
                        <a:buSzTx/>
                        <a:buFontTx/>
                        <a:buNone/>
                        <a:tabLst/>
                        <a:defRPr/>
                      </a:pPr>
                      <a:r>
                        <a:rPr lang="en-US" sz="16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Undetectable</a:t>
                      </a:r>
                    </a:p>
                    <a:p>
                      <a:pPr marL="285750" marR="0" lvl="0" indent="-285750" algn="l"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r>
                        <a:rPr lang="en-US" sz="16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Persistent viral replication may be tied to inflammation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1304616"/>
                  </a:ext>
                </a:extLst>
              </a:tr>
              <a:tr h="502870">
                <a:tc>
                  <a:txBody>
                    <a:bodyPr/>
                    <a:lstStyle/>
                    <a:p>
                      <a:pPr marL="9144" marR="0" indent="-9144" algn="l" defTabSz="914400" rtl="0" eaLnBrk="1" fontAlgn="t" latinLnBrk="0" hangingPunct="1">
                        <a:lnSpc>
                          <a:spcPct val="110000"/>
                        </a:lnSpc>
                        <a:spcBef>
                          <a:spcPts val="0"/>
                        </a:spcBef>
                        <a:spcAft>
                          <a:spcPts val="0"/>
                        </a:spcAft>
                      </a:pPr>
                      <a:r>
                        <a:rPr lang="en-US" sz="2000" b="0" i="0" u="none" strike="noStrike" kern="1200">
                          <a:solidFill>
                            <a:srgbClr val="231F20"/>
                          </a:solidFill>
                          <a:effectLst/>
                          <a:latin typeface="Arial" panose="020B0604020202020204" pitchFamily="34" charset="0"/>
                          <a:ea typeface="Arial" panose="020B0604020202020204" pitchFamily="34" charset="0"/>
                          <a:cs typeface="Times New Roman" panose="02020603050405020304" pitchFamily="18" charset="0"/>
                        </a:rPr>
                        <a:t>Weight control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0" lvl="0" indent="-6350" algn="l" defTabSz="914400" rtl="0" eaLnBrk="1" fontAlgn="auto" latinLnBrk="0" hangingPunct="1">
                        <a:lnSpc>
                          <a:spcPct val="110000"/>
                        </a:lnSpc>
                        <a:spcBef>
                          <a:spcPts val="0"/>
                        </a:spcBef>
                        <a:spcAft>
                          <a:spcPts val="0"/>
                        </a:spcAft>
                        <a:buClrTx/>
                        <a:buSzTx/>
                        <a:buFontTx/>
                        <a:buNone/>
                        <a:tabLst/>
                        <a:defRPr/>
                      </a:pPr>
                      <a:r>
                        <a:rPr lang="en-US" sz="16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Weight loss is desirable if overweight </a:t>
                      </a:r>
                    </a:p>
                    <a:p>
                      <a:pPr marL="285750" marR="0" lvl="0" indent="-285750" algn="l"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r>
                        <a:rPr lang="en-US" sz="16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Goal BMI of</a:t>
                      </a:r>
                      <a:r>
                        <a:rPr lang="en-US" sz="1600" spc="-26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r>
                        <a:rPr lang="en-US" sz="16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20-25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9968040"/>
                  </a:ext>
                </a:extLst>
              </a:tr>
              <a:tr h="986261">
                <a:tc>
                  <a:txBody>
                    <a:bodyPr/>
                    <a:lstStyle/>
                    <a:p>
                      <a:pPr marL="9144" marR="0" indent="-9144" algn="l" defTabSz="914400" rtl="0" eaLnBrk="1" fontAlgn="t" latinLnBrk="0" hangingPunct="1">
                        <a:lnSpc>
                          <a:spcPct val="110000"/>
                        </a:lnSpc>
                        <a:spcBef>
                          <a:spcPts val="0"/>
                        </a:spcBef>
                        <a:spcAft>
                          <a:spcPts val="0"/>
                        </a:spcAft>
                      </a:pPr>
                      <a:r>
                        <a:rPr lang="en-US" sz="2000" b="0" i="0" u="none" strike="noStrike" kern="12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Lipid lowering agent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0" indent="-6350">
                        <a:lnSpc>
                          <a:spcPct val="110000"/>
                        </a:lnSpc>
                        <a:spcBef>
                          <a:spcPts val="0"/>
                        </a:spcBef>
                        <a:spcAft>
                          <a:spcPts val="0"/>
                        </a:spcAft>
                      </a:pPr>
                      <a:r>
                        <a:rPr lang="en-US" sz="16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Consider initiation for</a:t>
                      </a:r>
                      <a:r>
                        <a:rPr lang="en-US" sz="1600" spc="6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r>
                        <a:rPr lang="en-US" sz="16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CVD</a:t>
                      </a:r>
                      <a:r>
                        <a:rPr lang="en-US" sz="1600" spc="6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r>
                        <a:rPr lang="en-US" sz="16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risk</a:t>
                      </a:r>
                      <a:r>
                        <a:rPr lang="en-US" sz="1600" spc="6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&gt;30% or diabetes or individuals with persistently elevated cholesterol* (total cholesterol &gt;8 mmol/L) despite lipid lowering diet</a:t>
                      </a:r>
                    </a:p>
                    <a:p>
                      <a:pPr marL="285750" marR="0" lvl="0" indent="-285750" algn="l"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r>
                        <a:rPr lang="en-US" sz="16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Atorvastatin or Simvastatin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9701319"/>
                  </a:ext>
                </a:extLst>
              </a:tr>
              <a:tr h="502870">
                <a:tc>
                  <a:txBody>
                    <a:bodyPr/>
                    <a:lstStyle/>
                    <a:p>
                      <a:pPr marL="9144" marR="0" indent="-9144" algn="l" defTabSz="914400" rtl="0" eaLnBrk="1" fontAlgn="t" latinLnBrk="0" hangingPunct="1">
                        <a:lnSpc>
                          <a:spcPct val="110000"/>
                        </a:lnSpc>
                        <a:spcBef>
                          <a:spcPts val="0"/>
                        </a:spcBef>
                        <a:spcAft>
                          <a:spcPts val="0"/>
                        </a:spcAft>
                      </a:pPr>
                      <a:r>
                        <a:rPr lang="en-US" sz="2000" b="0" i="0" u="none" strike="noStrike" kern="1200" dirty="0">
                          <a:solidFill>
                            <a:srgbClr val="231F20"/>
                          </a:solidFill>
                          <a:effectLst/>
                          <a:latin typeface="Arial" panose="020B0604020202020204" pitchFamily="34" charset="0"/>
                          <a:ea typeface="Arial" panose="020B0604020202020204" pitchFamily="34" charset="0"/>
                          <a:cs typeface="Times New Roman" panose="02020603050405020304" pitchFamily="18" charset="0"/>
                        </a:rPr>
                        <a:t>Hypoglycemic agent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marR="0" indent="-6350">
                        <a:lnSpc>
                          <a:spcPct val="110000"/>
                        </a:lnSpc>
                        <a:spcBef>
                          <a:spcPts val="0"/>
                        </a:spcBef>
                        <a:spcAft>
                          <a:spcPts val="0"/>
                        </a:spcAft>
                      </a:pPr>
                      <a:r>
                        <a:rPr lang="en-US" sz="16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Consider</a:t>
                      </a:r>
                      <a:r>
                        <a:rPr lang="en-US" sz="1600" spc="2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r>
                        <a:rPr lang="en-US" sz="16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if</a:t>
                      </a:r>
                      <a:r>
                        <a:rPr lang="en-US" sz="1600" spc="2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r>
                        <a:rPr lang="en-US" sz="16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FBS</a:t>
                      </a:r>
                      <a:r>
                        <a:rPr lang="en-US" sz="1600" spc="2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r>
                        <a:rPr lang="en-US" sz="16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&gt;</a:t>
                      </a:r>
                      <a:r>
                        <a:rPr lang="en-US" sz="1600" spc="2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r>
                        <a:rPr lang="en-US" sz="16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7</a:t>
                      </a:r>
                      <a:r>
                        <a:rPr lang="en-US" sz="1600" spc="-265"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r>
                        <a:rPr lang="en-US" sz="16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mmol/L</a:t>
                      </a:r>
                    </a:p>
                    <a:p>
                      <a:pPr marL="285750" marR="0" lvl="0" indent="-285750" algn="l"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r>
                        <a:rPr lang="en-US" sz="16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Metformin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1402759"/>
                  </a:ext>
                </a:extLst>
              </a:tr>
            </a:tbl>
          </a:graphicData>
        </a:graphic>
      </p:graphicFrame>
      <p:sp>
        <p:nvSpPr>
          <p:cNvPr id="13" name="Title 1">
            <a:extLst>
              <a:ext uri="{FF2B5EF4-FFF2-40B4-BE49-F238E27FC236}">
                <a16:creationId xmlns:a16="http://schemas.microsoft.com/office/drawing/2014/main" id="{9EE3F217-08A0-4333-81F3-430F0A55DC77}"/>
              </a:ext>
            </a:extLst>
          </p:cNvPr>
          <p:cNvSpPr>
            <a:spLocks noGrp="1"/>
          </p:cNvSpPr>
          <p:nvPr>
            <p:ph type="title"/>
          </p:nvPr>
        </p:nvSpPr>
        <p:spPr>
          <a:xfrm>
            <a:off x="628650" y="142765"/>
            <a:ext cx="7886700" cy="1505883"/>
          </a:xfrm>
        </p:spPr>
        <p:txBody>
          <a:bodyPr vert="horz" lIns="91440" tIns="45720" rIns="91440" bIns="45720" rtlCol="0" anchor="t">
            <a:normAutofit/>
          </a:bodyPr>
          <a:lstStyle/>
          <a:p>
            <a:r>
              <a:rPr lang="en-US" sz="4500" kern="1200" dirty="0">
                <a:latin typeface="+mj-lt"/>
                <a:ea typeface="+mj-ea"/>
                <a:cs typeface="+mj-cs"/>
              </a:rPr>
              <a:t>Answers</a:t>
            </a:r>
          </a:p>
        </p:txBody>
      </p:sp>
    </p:spTree>
    <p:extLst>
      <p:ext uri="{BB962C8B-B14F-4D97-AF65-F5344CB8AC3E}">
        <p14:creationId xmlns:p14="http://schemas.microsoft.com/office/powerpoint/2010/main" val="2435897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9BE2A-EA9B-694C-A811-3AB62FD4EF41}"/>
              </a:ext>
            </a:extLst>
          </p:cNvPr>
          <p:cNvSpPr>
            <a:spLocks noGrp="1"/>
          </p:cNvSpPr>
          <p:nvPr>
            <p:ph type="ctrTitle"/>
          </p:nvPr>
        </p:nvSpPr>
        <p:spPr>
          <a:xfrm>
            <a:off x="1133977" y="2402870"/>
            <a:ext cx="6858000" cy="1790700"/>
          </a:xfrm>
        </p:spPr>
        <p:txBody>
          <a:bodyPr>
            <a:normAutofit fontScale="90000"/>
          </a:bodyPr>
          <a:lstStyle/>
          <a:p>
            <a:r>
              <a:rPr lang="en-US" b="1" dirty="0"/>
              <a:t>#2: Team-based discharge (IPE)</a:t>
            </a:r>
            <a:br>
              <a:rPr lang="en-US" b="1" dirty="0"/>
            </a:br>
            <a:r>
              <a:rPr lang="en-US" sz="3100" dirty="0"/>
              <a:t>Objective: Develop and explain recommendations to optimize a patient’s cardiovascular health using an interprofessional, team-based approach</a:t>
            </a:r>
            <a:endParaRPr lang="en-US" dirty="0"/>
          </a:p>
        </p:txBody>
      </p:sp>
    </p:spTree>
    <p:extLst>
      <p:ext uri="{BB962C8B-B14F-4D97-AF65-F5344CB8AC3E}">
        <p14:creationId xmlns:p14="http://schemas.microsoft.com/office/powerpoint/2010/main" val="3055050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407CFAD-1C21-4DFD-915A-DA1C74B4C8B6}"/>
              </a:ext>
            </a:extLst>
          </p:cNvPr>
          <p:cNvSpPr>
            <a:spLocks noGrp="1"/>
          </p:cNvSpPr>
          <p:nvPr>
            <p:ph idx="1"/>
          </p:nvPr>
        </p:nvSpPr>
        <p:spPr>
          <a:xfrm>
            <a:off x="628650" y="1240739"/>
            <a:ext cx="7886700" cy="5252133"/>
          </a:xfrm>
        </p:spPr>
        <p:txBody>
          <a:bodyPr>
            <a:normAutofit/>
          </a:bodyPr>
          <a:lstStyle/>
          <a:p>
            <a:pPr marL="0" indent="0">
              <a:buNone/>
            </a:pPr>
            <a:r>
              <a:rPr lang="en-US" sz="3200" dirty="0"/>
              <a:t>Joyce is a 38-year-old woman with 12 years of well controlled HIV who presents to a rural triage clinic with acute onset left-sided weakness of 6 hours duration and is found to have a stroke. After several days of hospitalization, Joyce's condition improves. You are preparing to discharge her from the hospital.</a:t>
            </a:r>
            <a:endParaRPr lang="en-US" sz="3200" i="1" dirty="0">
              <a:solidFill>
                <a:srgbClr val="008D98"/>
              </a:solidFill>
            </a:endParaRPr>
          </a:p>
        </p:txBody>
      </p:sp>
      <p:sp>
        <p:nvSpPr>
          <p:cNvPr id="8" name="Title 7">
            <a:extLst>
              <a:ext uri="{FF2B5EF4-FFF2-40B4-BE49-F238E27FC236}">
                <a16:creationId xmlns:a16="http://schemas.microsoft.com/office/drawing/2014/main" id="{1474C799-92EB-4A85-876E-2EACEBC3742A}"/>
              </a:ext>
            </a:extLst>
          </p:cNvPr>
          <p:cNvSpPr>
            <a:spLocks noGrp="1"/>
          </p:cNvSpPr>
          <p:nvPr>
            <p:ph type="title"/>
          </p:nvPr>
        </p:nvSpPr>
        <p:spPr/>
        <p:txBody>
          <a:bodyPr/>
          <a:lstStyle/>
          <a:p>
            <a:r>
              <a:rPr lang="en-US" dirty="0"/>
              <a:t>Case</a:t>
            </a:r>
          </a:p>
        </p:txBody>
      </p:sp>
    </p:spTree>
    <p:extLst>
      <p:ext uri="{BB962C8B-B14F-4D97-AF65-F5344CB8AC3E}">
        <p14:creationId xmlns:p14="http://schemas.microsoft.com/office/powerpoint/2010/main" val="15503506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1746</TotalTime>
  <Words>558</Words>
  <Application>Microsoft Office PowerPoint</Application>
  <PresentationFormat>On-screen Show (4:3)</PresentationFormat>
  <Paragraphs>79</Paragraphs>
  <Slides>13</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Co-Morbidities in a Patient with Well Controlled HIV Module 2 Zoom Activities</vt:lpstr>
      <vt:lpstr>#1:  Interprofessional CVD Care (IPE)  Objective: Develop and explain recommendations to optimize a patient’s cardiovascular health using an interprofessional team-based approach</vt:lpstr>
      <vt:lpstr>Case</vt:lpstr>
      <vt:lpstr>Multidisciplinary discussion</vt:lpstr>
      <vt:lpstr>Breakout rooms </vt:lpstr>
      <vt:lpstr>Debrief</vt:lpstr>
      <vt:lpstr>Answers</vt:lpstr>
      <vt:lpstr>#2: Team-based discharge (IPE) Objective: Develop and explain recommendations to optimize a patient’s cardiovascular health using an interprofessional, team-based approach</vt:lpstr>
      <vt:lpstr>Case</vt:lpstr>
      <vt:lpstr>Small group discussion questions</vt:lpstr>
      <vt:lpstr>Breakout rooms </vt:lpstr>
      <vt:lpstr>Reflection</vt:lpstr>
      <vt:lpstr>Key Points?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Martin, Shayanne</cp:lastModifiedBy>
  <cp:revision>58</cp:revision>
  <dcterms:created xsi:type="dcterms:W3CDTF">2019-07-16T18:35:37Z</dcterms:created>
  <dcterms:modified xsi:type="dcterms:W3CDTF">2022-02-04T01:18:34Z</dcterms:modified>
</cp:coreProperties>
</file>