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93" r:id="rId3"/>
    <p:sldId id="315" r:id="rId4"/>
    <p:sldId id="322" r:id="rId5"/>
    <p:sldId id="323" r:id="rId6"/>
    <p:sldId id="324" r:id="rId7"/>
    <p:sldId id="333" r:id="rId8"/>
    <p:sldId id="320" r:id="rId9"/>
    <p:sldId id="335" r:id="rId10"/>
    <p:sldId id="319" r:id="rId11"/>
    <p:sldId id="302" r:id="rId12"/>
    <p:sldId id="30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44"/>
    <a:srgbClr val="008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34E695-0C81-4D17-A2EE-0F7C55083597}" v="1" dt="2023-05-24T22:10:27.534"/>
  </p1510:revLst>
</p1510:revInfo>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5"/>
    <p:restoredTop sz="83129" autoAdjust="0"/>
  </p:normalViewPr>
  <p:slideViewPr>
    <p:cSldViewPr snapToGrid="0" snapToObjects="1" showGuides="1">
      <p:cViewPr varScale="1">
        <p:scale>
          <a:sx n="52" d="100"/>
          <a:sy n="52" d="100"/>
        </p:scale>
        <p:origin x="112" y="52"/>
      </p:cViewPr>
      <p:guideLst>
        <p:guide orient="horz" pos="17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5/24/2023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3</a:t>
            </a:fld>
            <a:endParaRPr lang="en-US"/>
          </a:p>
        </p:txBody>
      </p:sp>
    </p:spTree>
    <p:extLst>
      <p:ext uri="{BB962C8B-B14F-4D97-AF65-F5344CB8AC3E}">
        <p14:creationId xmlns:p14="http://schemas.microsoft.com/office/powerpoint/2010/main" val="277304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4</a:t>
            </a:fld>
            <a:endParaRPr lang="en-US"/>
          </a:p>
        </p:txBody>
      </p:sp>
    </p:spTree>
    <p:extLst>
      <p:ext uri="{BB962C8B-B14F-4D97-AF65-F5344CB8AC3E}">
        <p14:creationId xmlns:p14="http://schemas.microsoft.com/office/powerpoint/2010/main" val="3513751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5</a:t>
            </a:fld>
            <a:endParaRPr lang="en-US"/>
          </a:p>
        </p:txBody>
      </p:sp>
    </p:spTree>
    <p:extLst>
      <p:ext uri="{BB962C8B-B14F-4D97-AF65-F5344CB8AC3E}">
        <p14:creationId xmlns:p14="http://schemas.microsoft.com/office/powerpoint/2010/main" val="755207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7</a:t>
            </a:fld>
            <a:endParaRPr lang="en-US"/>
          </a:p>
        </p:txBody>
      </p:sp>
    </p:spTree>
    <p:extLst>
      <p:ext uri="{BB962C8B-B14F-4D97-AF65-F5344CB8AC3E}">
        <p14:creationId xmlns:p14="http://schemas.microsoft.com/office/powerpoint/2010/main" val="88605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9</a:t>
            </a:fld>
            <a:endParaRPr lang="en-US"/>
          </a:p>
        </p:txBody>
      </p:sp>
    </p:spTree>
    <p:extLst>
      <p:ext uri="{BB962C8B-B14F-4D97-AF65-F5344CB8AC3E}">
        <p14:creationId xmlns:p14="http://schemas.microsoft.com/office/powerpoint/2010/main" val="3100447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10</a:t>
            </a:fld>
            <a:endParaRPr lang="en-US"/>
          </a:p>
        </p:txBody>
      </p:sp>
    </p:spTree>
    <p:extLst>
      <p:ext uri="{BB962C8B-B14F-4D97-AF65-F5344CB8AC3E}">
        <p14:creationId xmlns:p14="http://schemas.microsoft.com/office/powerpoint/2010/main" val="76667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5/24/2023</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5/24/2023</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5/24/2023</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5/24/2023</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5/24/2023</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5/24/2023</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5/24/2023</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5/24/2023</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5/24/2023</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5/24/2023</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5/24/2023</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5/24/2023</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121023" cy="1790700"/>
          </a:xfrm>
        </p:spPr>
        <p:txBody>
          <a:bodyPr>
            <a:normAutofit fontScale="90000"/>
          </a:bodyPr>
          <a:lstStyle/>
          <a:p>
            <a:r>
              <a:rPr lang="en-US" b="1" i="1" dirty="0"/>
              <a:t>Pneumocystis </a:t>
            </a:r>
            <a:r>
              <a:rPr lang="en-US" b="1" dirty="0"/>
              <a:t>Pneumonia and advanced HIV disease</a:t>
            </a:r>
            <a:br>
              <a:rPr lang="en-US" b="1" dirty="0"/>
            </a:br>
            <a:r>
              <a:rPr lang="en-US" dirty="0"/>
              <a:t>Module 15 Zoom Activities</a:t>
            </a:r>
          </a:p>
        </p:txBody>
      </p:sp>
    </p:spTree>
    <p:extLst>
      <p:ext uri="{BB962C8B-B14F-4D97-AF65-F5344CB8AC3E}">
        <p14:creationId xmlns:p14="http://schemas.microsoft.com/office/powerpoint/2010/main" val="349884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469557" y="1133387"/>
            <a:ext cx="8476735" cy="5613400"/>
          </a:xfrm>
        </p:spPr>
        <p:txBody>
          <a:bodyPr>
            <a:noAutofit/>
          </a:bodyPr>
          <a:lstStyle/>
          <a:p>
            <a:pPr marL="0" indent="0">
              <a:lnSpc>
                <a:spcPct val="120000"/>
              </a:lnSpc>
              <a:buNone/>
            </a:pPr>
            <a:r>
              <a:rPr lang="en-US" sz="2100" dirty="0"/>
              <a:t>In pairs:</a:t>
            </a:r>
          </a:p>
          <a:p>
            <a:pPr>
              <a:lnSpc>
                <a:spcPct val="120000"/>
              </a:lnSpc>
            </a:pPr>
            <a:r>
              <a:rPr lang="en-US" sz="2000" dirty="0"/>
              <a:t>Select one person to play the role of the referring healthcare profession at the district hospital and one person to play the role of the receiving healthcare professional at the lower-level facility. </a:t>
            </a:r>
          </a:p>
          <a:p>
            <a:pPr>
              <a:lnSpc>
                <a:spcPct val="120000"/>
              </a:lnSpc>
            </a:pPr>
            <a:r>
              <a:rPr lang="en-US" sz="2000" dirty="0"/>
              <a:t>5 minutes: Write down what information you would like communicated about John. For the referring facility, this will be the information you are sharing about John. For the receiving facility, this will be a list of what information you would like to know about John. </a:t>
            </a:r>
          </a:p>
          <a:p>
            <a:pPr>
              <a:lnSpc>
                <a:spcPct val="120000"/>
              </a:lnSpc>
            </a:pPr>
            <a:r>
              <a:rPr lang="en-US" sz="2000" dirty="0"/>
              <a:t>5 minutes: The learner playing the role at the referring facility should share information about John and the learner playing the role at the receiving facility should ask questions if they do not have all the information they need.</a:t>
            </a:r>
          </a:p>
          <a:p>
            <a:pPr marL="0" indent="0">
              <a:buNone/>
            </a:pPr>
            <a:endParaRPr lang="en-US" sz="2000" dirty="0"/>
          </a:p>
          <a:p>
            <a:pPr marL="0" indent="0" algn="ctr">
              <a:spcBef>
                <a:spcPts val="0"/>
              </a:spcBef>
              <a:buNone/>
            </a:pPr>
            <a:r>
              <a:rPr lang="en-US" sz="2000" i="1" dirty="0"/>
              <a:t>Refer to the role play scenarios from: “Learner Zoom Handout”</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Role Play instructions</a:t>
            </a:r>
          </a:p>
        </p:txBody>
      </p:sp>
    </p:spTree>
    <p:extLst>
      <p:ext uri="{BB962C8B-B14F-4D97-AF65-F5344CB8AC3E}">
        <p14:creationId xmlns:p14="http://schemas.microsoft.com/office/powerpoint/2010/main" val="63378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4032491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10811" y="2994796"/>
            <a:ext cx="3604497" cy="651082"/>
          </a:xfrm>
        </p:spPr>
        <p:txBody>
          <a:bodyPr vert="horz" lIns="91440" tIns="45720" rIns="91440" bIns="45720" rtlCol="0" anchor="t">
            <a:normAutofit fontScale="90000"/>
          </a:bodyPr>
          <a:lstStyle/>
          <a:p>
            <a:r>
              <a:rPr lang="en-US" sz="3500" kern="1200" dirty="0">
                <a:latin typeface="+mj-lt"/>
                <a:ea typeface="+mj-ea"/>
                <a:cs typeface="+mj-cs"/>
              </a:rPr>
              <a:t>Reflection</a:t>
            </a:r>
            <a:br>
              <a:rPr lang="en-US" sz="3600" dirty="0">
                <a:solidFill>
                  <a:schemeClr val="tx1"/>
                </a:solidFill>
              </a:rPr>
            </a:br>
            <a:endParaRPr lang="en-US" sz="3500" kern="1200" dirty="0">
              <a:latin typeface="+mj-lt"/>
              <a:ea typeface="+mj-ea"/>
              <a:cs typeface="+mj-cs"/>
            </a:endParaRPr>
          </a:p>
        </p:txBody>
      </p:sp>
      <p:grpSp>
        <p:nvGrpSpPr>
          <p:cNvPr id="38" name="Group 37">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75767" y="52996"/>
            <a:ext cx="4570022" cy="6805005"/>
            <a:chOff x="6101023" y="52996"/>
            <a:chExt cx="6093363" cy="6805005"/>
          </a:xfrm>
        </p:grpSpPr>
        <p:sp>
          <p:nvSpPr>
            <p:cNvPr id="39" name="Freeform: Shape 38">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1" name="Graphic 30" descr="Thought bubble">
            <a:extLst>
              <a:ext uri="{FF2B5EF4-FFF2-40B4-BE49-F238E27FC236}">
                <a16:creationId xmlns:a16="http://schemas.microsoft.com/office/drawing/2014/main" id="{549E00AD-2BAF-479B-B2DD-7BFAE9B43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
        <p:nvSpPr>
          <p:cNvPr id="13" name="Title 1">
            <a:extLst>
              <a:ext uri="{FF2B5EF4-FFF2-40B4-BE49-F238E27FC236}">
                <a16:creationId xmlns:a16="http://schemas.microsoft.com/office/drawing/2014/main" id="{848F8DDA-177B-41E4-B46A-A0DDC31907AE}"/>
              </a:ext>
            </a:extLst>
          </p:cNvPr>
          <p:cNvSpPr txBox="1">
            <a:spLocks/>
          </p:cNvSpPr>
          <p:nvPr/>
        </p:nvSpPr>
        <p:spPr>
          <a:xfrm>
            <a:off x="791040" y="3645878"/>
            <a:ext cx="3604497" cy="235431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kern="1200">
                <a:solidFill>
                  <a:srgbClr val="008D98"/>
                </a:solidFill>
                <a:effectLst/>
                <a:latin typeface="+mj-lt"/>
                <a:ea typeface="+mj-ea"/>
                <a:cs typeface="+mj-cs"/>
              </a:defRPr>
            </a:lvl1pPr>
          </a:lstStyle>
          <a:p>
            <a:pPr marL="457200" indent="-457200">
              <a:buFont typeface="Arial" panose="020B0604020202020204" pitchFamily="34" charset="0"/>
              <a:buChar char="•"/>
            </a:pPr>
            <a:r>
              <a:rPr lang="en-US" sz="2400" dirty="0">
                <a:solidFill>
                  <a:schemeClr val="tx1"/>
                </a:solidFill>
              </a:rPr>
              <a:t>What worked well?</a:t>
            </a:r>
          </a:p>
          <a:p>
            <a:pPr marL="457200" indent="-457200">
              <a:buFont typeface="Arial" panose="020B0604020202020204" pitchFamily="34" charset="0"/>
              <a:buChar char="•"/>
            </a:pPr>
            <a:r>
              <a:rPr lang="en-US" sz="2400" dirty="0">
                <a:solidFill>
                  <a:schemeClr val="tx1"/>
                </a:solidFill>
              </a:rPr>
              <a:t>What was difficult?</a:t>
            </a:r>
          </a:p>
          <a:p>
            <a:pPr marL="457200" indent="-457200">
              <a:buFont typeface="Arial" panose="020B0604020202020204" pitchFamily="34" charset="0"/>
              <a:buChar char="•"/>
            </a:pPr>
            <a:r>
              <a:rPr lang="en-US" sz="2400" dirty="0">
                <a:solidFill>
                  <a:schemeClr val="tx1"/>
                </a:solidFill>
              </a:rPr>
              <a:t>What would you do differently next time?</a:t>
            </a:r>
          </a:p>
        </p:txBody>
      </p:sp>
    </p:spTree>
    <p:extLst>
      <p:ext uri="{BB962C8B-B14F-4D97-AF65-F5344CB8AC3E}">
        <p14:creationId xmlns:p14="http://schemas.microsoft.com/office/powerpoint/2010/main" val="427280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662943" y="3147021"/>
            <a:ext cx="7818113" cy="1790700"/>
          </a:xfrm>
        </p:spPr>
        <p:txBody>
          <a:bodyPr>
            <a:normAutofit fontScale="90000"/>
          </a:bodyPr>
          <a:lstStyle/>
          <a:p>
            <a:r>
              <a:rPr lang="en-US" b="1" dirty="0"/>
              <a:t>#1: Group Work</a:t>
            </a:r>
            <a:br>
              <a:rPr lang="en-US" b="1" dirty="0"/>
            </a:br>
            <a:r>
              <a:rPr lang="en-US" sz="3100" dirty="0"/>
              <a:t>Objective: </a:t>
            </a:r>
            <a:r>
              <a:rPr lang="en-US" sz="3100" dirty="0" err="1"/>
              <a:t>Utilise</a:t>
            </a:r>
            <a:r>
              <a:rPr lang="en-US" sz="3100" dirty="0"/>
              <a:t> World Health Organization guidelines to describe a package of services that should be offered to people with advanced HIV disease</a:t>
            </a:r>
            <a:endParaRPr lang="en-US" dirty="0"/>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734207"/>
            <a:ext cx="8113014" cy="4917161"/>
          </a:xfrm>
        </p:spPr>
        <p:txBody>
          <a:bodyPr>
            <a:normAutofit/>
          </a:bodyPr>
          <a:lstStyle/>
          <a:p>
            <a:pPr marL="0" marR="0" lvl="0" indent="0">
              <a:lnSpc>
                <a:spcPct val="115000"/>
              </a:lnSpc>
              <a:spcBef>
                <a:spcPts val="0"/>
              </a:spcBef>
              <a:spcAft>
                <a:spcPts val="0"/>
              </a:spcAft>
              <a:buNone/>
            </a:pPr>
            <a:r>
              <a:rPr lang="en-US" dirty="0">
                <a:latin typeface="Arial" panose="020B0604020202020204" pitchFamily="34" charset="0"/>
              </a:rPr>
              <a:t>John is a 44-year-old man living with HIV who presents to the rural triage clinic with respiratory distress and is found to have PCP and advanced HIV disease.  </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a:xfrm>
            <a:off x="628650" y="566295"/>
            <a:ext cx="7886700" cy="767888"/>
          </a:xfrm>
        </p:spPr>
        <p:txBody>
          <a:bodyPr>
            <a:normAutofit/>
          </a:bodyPr>
          <a:lstStyle/>
          <a:p>
            <a:r>
              <a:rPr lang="en-US" dirty="0"/>
              <a:t>Case</a:t>
            </a:r>
          </a:p>
        </p:txBody>
      </p:sp>
    </p:spTree>
    <p:extLst>
      <p:ext uri="{BB962C8B-B14F-4D97-AF65-F5344CB8AC3E}">
        <p14:creationId xmlns:p14="http://schemas.microsoft.com/office/powerpoint/2010/main" val="374818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734207"/>
            <a:ext cx="8113014" cy="4917161"/>
          </a:xfrm>
        </p:spPr>
        <p:txBody>
          <a:bodyPr>
            <a:normAutofit/>
          </a:bodyPr>
          <a:lstStyle/>
          <a:p>
            <a:pPr marL="0" marR="0" indent="0" algn="l">
              <a:lnSpc>
                <a:spcPct val="115000"/>
              </a:lnSpc>
              <a:spcBef>
                <a:spcPts val="0"/>
              </a:spcBef>
              <a:spcAft>
                <a:spcPts val="1000"/>
              </a:spcAft>
              <a:buNone/>
            </a:pPr>
            <a:r>
              <a:rPr lang="en-US" sz="2800" dirty="0">
                <a:effectLst/>
                <a:latin typeface="Arial" panose="020B0604020202020204" pitchFamily="34" charset="0"/>
                <a:ea typeface="Times New Roman" panose="02020603050405020304" pitchFamily="18" charset="0"/>
                <a:cs typeface="Arial" panose="020B0604020202020204" pitchFamily="34" charset="0"/>
              </a:rPr>
              <a:t>Each group will use the summary of the WHO guidelines for advanced HIV disease to answer one of the following questions.</a:t>
            </a:r>
          </a:p>
          <a:p>
            <a:pPr marL="0" marR="0" indent="0" algn="l">
              <a:lnSpc>
                <a:spcPct val="115000"/>
              </a:lnSpc>
              <a:spcBef>
                <a:spcPts val="0"/>
              </a:spcBef>
              <a:spcAft>
                <a:spcPts val="1000"/>
              </a:spcAft>
              <a:buNone/>
            </a:pPr>
            <a:endParaRPr lang="en-US" dirty="0">
              <a:latin typeface="Arial" panose="020B0604020202020204" pitchFamily="34" charset="0"/>
              <a:ea typeface="Times New Roman" panose="02020603050405020304" pitchFamily="18" charset="0"/>
              <a:cs typeface="Arial" panose="020B0604020202020204" pitchFamily="34" charset="0"/>
            </a:endParaRPr>
          </a:p>
          <a:p>
            <a:pPr marL="0" marR="0" indent="0" algn="l">
              <a:lnSpc>
                <a:spcPct val="115000"/>
              </a:lnSpc>
              <a:spcBef>
                <a:spcPts val="0"/>
              </a:spcBef>
              <a:spcAft>
                <a:spcPts val="1000"/>
              </a:spcAft>
              <a:buNone/>
            </a:pPr>
            <a:r>
              <a:rPr lang="en-US" sz="2800" dirty="0">
                <a:effectLst/>
                <a:latin typeface="Arial" panose="020B0604020202020204" pitchFamily="34" charset="0"/>
                <a:ea typeface="Times New Roman" panose="02020603050405020304" pitchFamily="18" charset="0"/>
                <a:cs typeface="Arial" panose="020B0604020202020204" pitchFamily="34" charset="0"/>
              </a:rPr>
              <a:t>After 10 minutes the groups will come together, and each group will teach what they learned to the larger group. </a:t>
            </a:r>
            <a:endParaRPr lang="en-US" sz="2800" dirty="0">
              <a:effectLst/>
              <a:latin typeface="Cambria" panose="02040503050406030204" pitchFamily="18" charset="0"/>
              <a:ea typeface="Times New Roman" panose="02020603050405020304" pitchFamily="18" charset="0"/>
              <a:cs typeface="Arial" panose="020B0604020202020204" pitchFamily="34" charset="0"/>
            </a:endParaRP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a:xfrm>
            <a:off x="628650" y="566295"/>
            <a:ext cx="7886700" cy="767888"/>
          </a:xfrm>
        </p:spPr>
        <p:txBody>
          <a:bodyPr>
            <a:normAutofit/>
          </a:bodyPr>
          <a:lstStyle/>
          <a:p>
            <a:r>
              <a:rPr lang="en-US" dirty="0"/>
              <a:t>Group Questions</a:t>
            </a:r>
          </a:p>
        </p:txBody>
      </p:sp>
    </p:spTree>
    <p:extLst>
      <p:ext uri="{BB962C8B-B14F-4D97-AF65-F5344CB8AC3E}">
        <p14:creationId xmlns:p14="http://schemas.microsoft.com/office/powerpoint/2010/main" val="534077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334183"/>
            <a:ext cx="8113014" cy="5317185"/>
          </a:xfrm>
        </p:spPr>
        <p:txBody>
          <a:bodyPr>
            <a:noAutofit/>
          </a:bodyPr>
          <a:lstStyle/>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1. What TB treatment should adults receive if they have no signs or symptoms of TB? Use Figure 5.1 and the last three pages of the materials (“Recommendations 2020” and “Drug-drug interactions”) to answer this question.</a:t>
            </a:r>
          </a:p>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2. How should patients be evaluated for cryptococcal disease if they have no signs or symptoms of cryptococcal meningitis? What is the approach if cryptococcal antigen testing is available? What if it is not available? Use Box 5.1, Figure 5.1 and Table 5.4 to answer this question.</a:t>
            </a:r>
          </a:p>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3. Who should start co-trimoxazole prophylaxis? When can prophylaxis be stopped? Use Figure 5.1 and Table 5.4 to answer this question.</a:t>
            </a:r>
          </a:p>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4. Who should be offered rapid ART initiation or re-initiation? Who should not be offered immediate ART? How does the approach differ if a patient has been previously treated but then stopped? Use Figure 5.1 to answer this question.</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a:xfrm>
            <a:off x="628650" y="566295"/>
            <a:ext cx="7886700" cy="767888"/>
          </a:xfrm>
        </p:spPr>
        <p:txBody>
          <a:bodyPr>
            <a:normAutofit/>
          </a:bodyPr>
          <a:lstStyle/>
          <a:p>
            <a:r>
              <a:rPr lang="en-US" dirty="0"/>
              <a:t>Group Questions (1 per group)</a:t>
            </a:r>
          </a:p>
        </p:txBody>
      </p:sp>
    </p:spTree>
    <p:extLst>
      <p:ext uri="{BB962C8B-B14F-4D97-AF65-F5344CB8AC3E}">
        <p14:creationId xmlns:p14="http://schemas.microsoft.com/office/powerpoint/2010/main" val="264872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184532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334183"/>
            <a:ext cx="8113014" cy="5317185"/>
          </a:xfrm>
        </p:spPr>
        <p:txBody>
          <a:bodyPr>
            <a:noAutofit/>
          </a:bodyPr>
          <a:lstStyle/>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1. What TB treatment should adults receive if they have no signs or symptoms of TB? Use Figure 5.1 and the last three pages of the materials (“Recommendations 2020” and “Drug-drug interactions”) to answer this question.</a:t>
            </a:r>
          </a:p>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2. How should patients be evaluated for cryptococcal disease if they have no signs or symptoms of cryptococcal meningitis? What is the approach if cryptococcal antigen testing is available? What if it is not available? Use Box 5.1, Figure 5.1 and Table 5.4 to answer this question.</a:t>
            </a:r>
          </a:p>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3. Who should start co-trimoxazole prophylaxis? When can prophylaxis be stopped? Use Figure 5.1 and Table 5.4 to answer this question.</a:t>
            </a:r>
          </a:p>
          <a:p>
            <a:pPr marL="0" marR="0" indent="0" algn="l">
              <a:lnSpc>
                <a:spcPct val="115000"/>
              </a:lnSpc>
              <a:spcBef>
                <a:spcPts val="0"/>
              </a:spcBef>
              <a:spcAft>
                <a:spcPts val="10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4. Who should be offered rapid ART initiation or re-initiation? Who should not be offered immediate ART? How does the approach differ if a patient has been previously treated but then stopped? Use Figure 5.1 to answer this question.</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a:xfrm>
            <a:off x="628650" y="566295"/>
            <a:ext cx="7886700" cy="767888"/>
          </a:xfrm>
        </p:spPr>
        <p:txBody>
          <a:bodyPr>
            <a:normAutofit/>
          </a:bodyPr>
          <a:lstStyle/>
          <a:p>
            <a:r>
              <a:rPr lang="en-US" dirty="0"/>
              <a:t>Group Questions</a:t>
            </a:r>
          </a:p>
        </p:txBody>
      </p:sp>
    </p:spTree>
    <p:extLst>
      <p:ext uri="{BB962C8B-B14F-4D97-AF65-F5344CB8AC3E}">
        <p14:creationId xmlns:p14="http://schemas.microsoft.com/office/powerpoint/2010/main" val="415015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662943" y="3045421"/>
            <a:ext cx="7818113" cy="1790700"/>
          </a:xfrm>
        </p:spPr>
        <p:txBody>
          <a:bodyPr>
            <a:normAutofit fontScale="90000"/>
          </a:bodyPr>
          <a:lstStyle/>
          <a:p>
            <a:r>
              <a:rPr lang="en-US" b="1" dirty="0"/>
              <a:t>#2: Role Play</a:t>
            </a:r>
            <a:br>
              <a:rPr lang="en-US" b="1" dirty="0"/>
            </a:br>
            <a:r>
              <a:rPr lang="en-US" sz="3100" dirty="0"/>
              <a:t>Objective: Collaborate with an interprofessional team to care for a person with advanced HIV disease</a:t>
            </a:r>
            <a:endParaRPr lang="en-US" dirty="0"/>
          </a:p>
        </p:txBody>
      </p:sp>
    </p:spTree>
    <p:extLst>
      <p:ext uri="{BB962C8B-B14F-4D97-AF65-F5344CB8AC3E}">
        <p14:creationId xmlns:p14="http://schemas.microsoft.com/office/powerpoint/2010/main" val="284144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507525"/>
            <a:ext cx="8113014" cy="5143844"/>
          </a:xfrm>
        </p:spPr>
        <p:txBody>
          <a:bodyPr>
            <a:normAutofit fontScale="85000" lnSpcReduction="10000"/>
          </a:bodyPr>
          <a:lstStyle/>
          <a:p>
            <a:pPr marL="0" marR="0" lvl="0" indent="0">
              <a:lnSpc>
                <a:spcPct val="115000"/>
              </a:lnSpc>
              <a:spcBef>
                <a:spcPts val="0"/>
              </a:spcBef>
              <a:spcAft>
                <a:spcPts val="0"/>
              </a:spcAft>
              <a:buNone/>
            </a:pPr>
            <a:r>
              <a:rPr lang="en-US" dirty="0">
                <a:latin typeface="Arial" panose="020B0604020202020204" pitchFamily="34" charset="0"/>
              </a:rPr>
              <a:t>John improved while being treated in the hospital for PCP and is going to be discharged to his community. </a:t>
            </a:r>
          </a:p>
          <a:p>
            <a:pPr marL="0" marR="0" lvl="0" indent="0">
              <a:lnSpc>
                <a:spcPct val="115000"/>
              </a:lnSpc>
              <a:spcBef>
                <a:spcPts val="0"/>
              </a:spcBef>
              <a:spcAft>
                <a:spcPts val="0"/>
              </a:spcAft>
              <a:buNone/>
            </a:pPr>
            <a:endParaRPr lang="en-US" dirty="0">
              <a:latin typeface="Arial" panose="020B0604020202020204" pitchFamily="34" charset="0"/>
            </a:endParaRPr>
          </a:p>
          <a:p>
            <a:pPr marL="0" marR="0" lvl="0" indent="0">
              <a:lnSpc>
                <a:spcPct val="115000"/>
              </a:lnSpc>
              <a:spcBef>
                <a:spcPts val="0"/>
              </a:spcBef>
              <a:spcAft>
                <a:spcPts val="0"/>
              </a:spcAft>
              <a:buNone/>
            </a:pPr>
            <a:r>
              <a:rPr lang="en-US" dirty="0">
                <a:latin typeface="Arial" panose="020B0604020202020204" pitchFamily="34" charset="0"/>
              </a:rPr>
              <a:t>He has been given co-formulated tenofovir-dolutegravir-lamivudine for HIV, co-trimoxazole and prednisone for Pneumocystis (with instructions to change to prophylaxis dosing when he finishes the initial 21-day treatment), isoniazid for TB preventive treatment, and fluconazole for primary prophylaxis against cryptococcal infection. He is supposed to follow up with a new doctor within two weeks. </a:t>
            </a:r>
          </a:p>
          <a:p>
            <a:pPr marL="0" marR="0" lvl="0" indent="0">
              <a:lnSpc>
                <a:spcPct val="115000"/>
              </a:lnSpc>
              <a:spcBef>
                <a:spcPts val="0"/>
              </a:spcBef>
              <a:spcAft>
                <a:spcPts val="0"/>
              </a:spcAft>
              <a:buNone/>
            </a:pPr>
            <a:endParaRPr lang="en-US" dirty="0">
              <a:latin typeface="Arial" panose="020B0604020202020204" pitchFamily="34" charset="0"/>
            </a:endParaRPr>
          </a:p>
          <a:p>
            <a:pPr marL="0" marR="0" lvl="0" indent="0">
              <a:lnSpc>
                <a:spcPct val="115000"/>
              </a:lnSpc>
              <a:spcBef>
                <a:spcPts val="0"/>
              </a:spcBef>
              <a:spcAft>
                <a:spcPts val="0"/>
              </a:spcAft>
              <a:buNone/>
            </a:pPr>
            <a:r>
              <a:rPr lang="en-US" dirty="0">
                <a:latin typeface="Arial" panose="020B0604020202020204" pitchFamily="34" charset="0"/>
              </a:rPr>
              <a:t>He appears overwhelmed with all these new medications and instructions.</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a:xfrm>
            <a:off x="628650" y="566295"/>
            <a:ext cx="7886700" cy="767888"/>
          </a:xfrm>
        </p:spPr>
        <p:txBody>
          <a:bodyPr>
            <a:normAutofit/>
          </a:bodyPr>
          <a:lstStyle/>
          <a:p>
            <a:r>
              <a:rPr lang="en-US" dirty="0"/>
              <a:t>Case continues</a:t>
            </a:r>
          </a:p>
        </p:txBody>
      </p:sp>
    </p:spTree>
    <p:extLst>
      <p:ext uri="{BB962C8B-B14F-4D97-AF65-F5344CB8AC3E}">
        <p14:creationId xmlns:p14="http://schemas.microsoft.com/office/powerpoint/2010/main" val="3685014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4609</TotalTime>
  <Words>745</Words>
  <Application>Microsoft Office PowerPoint</Application>
  <PresentationFormat>On-screen Show (4:3)</PresentationFormat>
  <Paragraphs>46</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Office Theme</vt:lpstr>
      <vt:lpstr>Pneumocystis Pneumonia and advanced HIV disease Module 15 Zoom Activities</vt:lpstr>
      <vt:lpstr>#1: Group Work Objective: Utilise World Health Organization guidelines to describe a package of services that should be offered to people with advanced HIV disease</vt:lpstr>
      <vt:lpstr>Case</vt:lpstr>
      <vt:lpstr>Group Questions</vt:lpstr>
      <vt:lpstr>Group Questions (1 per group)</vt:lpstr>
      <vt:lpstr>Breakout rooms </vt:lpstr>
      <vt:lpstr>Group Questions</vt:lpstr>
      <vt:lpstr>#2: Role Play Objective: Collaborate with an interprofessional team to care for a person with advanced HIV disease</vt:lpstr>
      <vt:lpstr>Case continues</vt:lpstr>
      <vt:lpstr>Role Play instructions</vt:lpstr>
      <vt:lpstr>Breakout rooms </vt:lpstr>
      <vt:lpstr>Reflection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Martin, Shayanne Noelle</cp:lastModifiedBy>
  <cp:revision>79</cp:revision>
  <dcterms:created xsi:type="dcterms:W3CDTF">2019-07-16T18:35:37Z</dcterms:created>
  <dcterms:modified xsi:type="dcterms:W3CDTF">2023-05-25T01:38:24Z</dcterms:modified>
</cp:coreProperties>
</file>