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sldIdLst>
    <p:sldId id="256" r:id="rId2"/>
    <p:sldId id="293" r:id="rId3"/>
    <p:sldId id="268" r:id="rId4"/>
    <p:sldId id="294" r:id="rId5"/>
    <p:sldId id="302" r:id="rId6"/>
    <p:sldId id="299" r:id="rId7"/>
    <p:sldId id="303" r:id="rId8"/>
    <p:sldId id="304" r:id="rId9"/>
    <p:sldId id="29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52"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F44"/>
    <a:srgbClr val="008D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05"/>
    <p:restoredTop sz="83110" autoAdjust="0"/>
  </p:normalViewPr>
  <p:slideViewPr>
    <p:cSldViewPr snapToGrid="0" snapToObjects="1" showGuides="1">
      <p:cViewPr varScale="1">
        <p:scale>
          <a:sx n="79" d="100"/>
          <a:sy n="79" d="100"/>
        </p:scale>
        <p:origin x="84" y="348"/>
      </p:cViewPr>
      <p:guideLst>
        <p:guide orient="horz" pos="1752"/>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E47559-2918-4618-9D76-F91C1728A3CF}" type="datetimeFigureOut">
              <a:rPr lang="en-US" smtClean="0"/>
              <a:t>5/26/2021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C5E111-861C-47B2-B9EC-8D8180E029E3}" type="slidenum">
              <a:rPr lang="en-US" smtClean="0"/>
              <a:t>‹#›</a:t>
            </a:fld>
            <a:endParaRPr lang="en-US"/>
          </a:p>
        </p:txBody>
      </p:sp>
    </p:spTree>
    <p:extLst>
      <p:ext uri="{BB962C8B-B14F-4D97-AF65-F5344CB8AC3E}">
        <p14:creationId xmlns:p14="http://schemas.microsoft.com/office/powerpoint/2010/main" val="2218047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C5E111-861C-47B2-B9EC-8D8180E029E3}" type="slidenum">
              <a:rPr lang="en-US" smtClean="0"/>
              <a:t>3</a:t>
            </a:fld>
            <a:endParaRPr lang="en-US"/>
          </a:p>
        </p:txBody>
      </p:sp>
    </p:spTree>
    <p:extLst>
      <p:ext uri="{BB962C8B-B14F-4D97-AF65-F5344CB8AC3E}">
        <p14:creationId xmlns:p14="http://schemas.microsoft.com/office/powerpoint/2010/main" val="2871103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C5E111-861C-47B2-B9EC-8D8180E029E3}" type="slidenum">
              <a:rPr lang="en-US" smtClean="0"/>
              <a:t>4</a:t>
            </a:fld>
            <a:endParaRPr lang="en-US"/>
          </a:p>
        </p:txBody>
      </p:sp>
    </p:spTree>
    <p:extLst>
      <p:ext uri="{BB962C8B-B14F-4D97-AF65-F5344CB8AC3E}">
        <p14:creationId xmlns:p14="http://schemas.microsoft.com/office/powerpoint/2010/main" val="766678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C5E111-861C-47B2-B9EC-8D8180E029E3}" type="slidenum">
              <a:rPr lang="en-US" smtClean="0"/>
              <a:t>7</a:t>
            </a:fld>
            <a:endParaRPr lang="en-US"/>
          </a:p>
        </p:txBody>
      </p:sp>
    </p:spTree>
    <p:extLst>
      <p:ext uri="{BB962C8B-B14F-4D97-AF65-F5344CB8AC3E}">
        <p14:creationId xmlns:p14="http://schemas.microsoft.com/office/powerpoint/2010/main" val="7666783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5"/>
          </p:nvPr>
        </p:nvSpPr>
        <p:spPr/>
        <p:txBody>
          <a:bodyPr/>
          <a:lstStyle/>
          <a:p>
            <a:fld id="{16C5E111-861C-47B2-B9EC-8D8180E029E3}" type="slidenum">
              <a:rPr lang="en-US" smtClean="0"/>
              <a:t>9</a:t>
            </a:fld>
            <a:endParaRPr lang="en-US"/>
          </a:p>
        </p:txBody>
      </p:sp>
    </p:spTree>
    <p:extLst>
      <p:ext uri="{BB962C8B-B14F-4D97-AF65-F5344CB8AC3E}">
        <p14:creationId xmlns:p14="http://schemas.microsoft.com/office/powerpoint/2010/main" val="3722446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6172200" cy="2387600"/>
          </a:xfrm>
        </p:spPr>
        <p:txBody>
          <a:bodyPr anchor="b">
            <a:normAutofit/>
          </a:bodyPr>
          <a:lstStyle>
            <a:lvl1pPr algn="l">
              <a:defRPr sz="4800"/>
            </a:lvl1pPr>
          </a:lstStyle>
          <a:p>
            <a:r>
              <a:rPr lang="en-US" dirty="0"/>
              <a:t>Click to edit Master title style</a:t>
            </a:r>
          </a:p>
        </p:txBody>
      </p:sp>
      <p:sp>
        <p:nvSpPr>
          <p:cNvPr id="3" name="Subtitle 2"/>
          <p:cNvSpPr>
            <a:spLocks noGrp="1"/>
          </p:cNvSpPr>
          <p:nvPr>
            <p:ph type="subTitle" idx="1"/>
          </p:nvPr>
        </p:nvSpPr>
        <p:spPr>
          <a:xfrm>
            <a:off x="685800" y="3602038"/>
            <a:ext cx="6858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7268C6C2-7D59-244A-BB5D-E5CF2D360384}" type="datetimeFigureOut">
              <a:rPr lang="en-US" smtClean="0"/>
              <a:t>5/26/2021</a:t>
            </a:fld>
            <a:endParaRPr lang="en-US"/>
          </a:p>
        </p:txBody>
      </p:sp>
      <p:sp>
        <p:nvSpPr>
          <p:cNvPr id="6" name="Slide Number Placeholder 5"/>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68C6C2-7D59-244A-BB5D-E5CF2D360384}" type="datetimeFigureOut">
              <a:rPr lang="en-US" smtClean="0"/>
              <a:t>5/26/2021</a:t>
            </a:fld>
            <a:endParaRPr lang="en-US"/>
          </a:p>
        </p:txBody>
      </p:sp>
      <p:sp>
        <p:nvSpPr>
          <p:cNvPr id="6" name="Slide Number Placeholder 5"/>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normAutofit/>
          </a:bodyPr>
          <a:lstStyle>
            <a:lvl1pPr>
              <a:defRPr sz="4000"/>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68C6C2-7D59-244A-BB5D-E5CF2D360384}" type="datetimeFigureOut">
              <a:rPr lang="en-US" smtClean="0"/>
              <a:t>5/26/2021</a:t>
            </a:fld>
            <a:endParaRPr lang="en-US"/>
          </a:p>
        </p:txBody>
      </p:sp>
      <p:sp>
        <p:nvSpPr>
          <p:cNvPr id="6" name="Slide Number Placeholder 5"/>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268C6C2-7D59-244A-BB5D-E5CF2D360384}" type="datetimeFigureOut">
              <a:rPr lang="en-US" smtClean="0"/>
              <a:t>5/26/2021</a:t>
            </a:fld>
            <a:endParaRPr lang="en-US"/>
          </a:p>
        </p:txBody>
      </p:sp>
      <p:sp>
        <p:nvSpPr>
          <p:cNvPr id="6" name="Slide Number Placeholder 5"/>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6089146" cy="2852737"/>
          </a:xfrm>
        </p:spPr>
        <p:txBody>
          <a:bodyPr anchor="b">
            <a:normAutofit/>
          </a:bodyPr>
          <a:lstStyle>
            <a:lvl1pPr>
              <a:defRPr sz="4800"/>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68C6C2-7D59-244A-BB5D-E5CF2D360384}" type="datetimeFigureOut">
              <a:rPr lang="en-US" smtClean="0"/>
              <a:t>5/26/2021</a:t>
            </a:fld>
            <a:endParaRPr lang="en-US"/>
          </a:p>
        </p:txBody>
      </p:sp>
      <p:sp>
        <p:nvSpPr>
          <p:cNvPr id="6" name="Slide Number Placeholder 5"/>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sz="half" idx="1"/>
          </p:nvPr>
        </p:nvSpPr>
        <p:spPr>
          <a:xfrm>
            <a:off x="628650" y="1273688"/>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273688"/>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268C6C2-7D59-244A-BB5D-E5CF2D360384}" type="datetimeFigureOut">
              <a:rPr lang="en-US" smtClean="0"/>
              <a:t>5/26/2021</a:t>
            </a:fld>
            <a:endParaRPr lang="en-US"/>
          </a:p>
        </p:txBody>
      </p:sp>
      <p:sp>
        <p:nvSpPr>
          <p:cNvPr id="7" name="Slide Number Placeholder 6"/>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767889"/>
          </a:xfrm>
        </p:spPr>
        <p:txBody>
          <a:bodyPr>
            <a:normAutofit/>
          </a:bodyPr>
          <a:lstStyle>
            <a:lvl1pPr>
              <a:defRPr sz="4000"/>
            </a:lvl1pPr>
          </a:lstStyle>
          <a:p>
            <a:r>
              <a:rPr lang="en-US" dirty="0"/>
              <a:t>Click to edit Master title style</a:t>
            </a:r>
          </a:p>
        </p:txBody>
      </p:sp>
      <p:sp>
        <p:nvSpPr>
          <p:cNvPr id="3" name="Text Placeholder 2"/>
          <p:cNvSpPr>
            <a:spLocks noGrp="1"/>
          </p:cNvSpPr>
          <p:nvPr>
            <p:ph type="body" idx="1"/>
          </p:nvPr>
        </p:nvSpPr>
        <p:spPr>
          <a:xfrm>
            <a:off x="629842" y="1211602"/>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035514"/>
            <a:ext cx="3868340" cy="3566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11602"/>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035514"/>
            <a:ext cx="3887391" cy="3566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268C6C2-7D59-244A-BB5D-E5CF2D360384}" type="datetimeFigureOut">
              <a:rPr lang="en-US" smtClean="0"/>
              <a:t>5/26/2021</a:t>
            </a:fld>
            <a:endParaRPr lang="en-US"/>
          </a:p>
        </p:txBody>
      </p:sp>
      <p:sp>
        <p:nvSpPr>
          <p:cNvPr id="9" name="Slide Number Placeholder 8"/>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Date Placeholder 2"/>
          <p:cNvSpPr>
            <a:spLocks noGrp="1"/>
          </p:cNvSpPr>
          <p:nvPr>
            <p:ph type="dt" sz="half" idx="10"/>
          </p:nvPr>
        </p:nvSpPr>
        <p:spPr/>
        <p:txBody>
          <a:bodyPr/>
          <a:lstStyle/>
          <a:p>
            <a:fld id="{7268C6C2-7D59-244A-BB5D-E5CF2D360384}" type="datetimeFigureOut">
              <a:rPr lang="en-US" smtClean="0"/>
              <a:t>5/26/2021</a:t>
            </a:fld>
            <a:endParaRPr lang="en-US"/>
          </a:p>
        </p:txBody>
      </p:sp>
      <p:sp>
        <p:nvSpPr>
          <p:cNvPr id="5" name="Slide Number Placeholder 4"/>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68C6C2-7D59-244A-BB5D-E5CF2D360384}" type="datetimeFigureOut">
              <a:rPr lang="en-US" smtClean="0"/>
              <a:t>5/26/2021</a:t>
            </a:fld>
            <a:endParaRPr lang="en-US"/>
          </a:p>
        </p:txBody>
      </p:sp>
      <p:sp>
        <p:nvSpPr>
          <p:cNvPr id="4" name="Slide Number Placeholder 3"/>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68C6C2-7D59-244A-BB5D-E5CF2D360384}" type="datetimeFigureOut">
              <a:rPr lang="en-US" smtClean="0"/>
              <a:t>5/26/2021</a:t>
            </a:fld>
            <a:endParaRPr lang="en-US"/>
          </a:p>
        </p:txBody>
      </p:sp>
      <p:sp>
        <p:nvSpPr>
          <p:cNvPr id="7" name="Slide Number Placeholder 6"/>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68C6C2-7D59-244A-BB5D-E5CF2D360384}" type="datetimeFigureOut">
              <a:rPr lang="en-US" smtClean="0"/>
              <a:t>5/26/2021</a:t>
            </a:fld>
            <a:endParaRPr lang="en-US"/>
          </a:p>
        </p:txBody>
      </p:sp>
      <p:sp>
        <p:nvSpPr>
          <p:cNvPr id="7" name="Slide Number Placeholder 6"/>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5683170"/>
            <a:ext cx="9144000" cy="1186404"/>
          </a:xfrm>
          <a:prstGeom prst="rect">
            <a:avLst/>
          </a:prstGeom>
          <a:solidFill>
            <a:srgbClr val="008D98">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28650" y="365127"/>
            <a:ext cx="7886700" cy="76788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240740"/>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85800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68C6C2-7D59-244A-BB5D-E5CF2D360384}" type="datetimeFigureOut">
              <a:rPr lang="en-US" smtClean="0"/>
              <a:t>5/26/2021</a:t>
            </a:fld>
            <a:endParaRPr lang="en-US"/>
          </a:p>
        </p:txBody>
      </p:sp>
      <p:sp>
        <p:nvSpPr>
          <p:cNvPr id="6" name="Slide Number Placeholder 5"/>
          <p:cNvSpPr>
            <a:spLocks noGrp="1"/>
          </p:cNvSpPr>
          <p:nvPr>
            <p:ph type="sldNum" sz="quarter" idx="4"/>
          </p:nvPr>
        </p:nvSpPr>
        <p:spPr>
          <a:xfrm>
            <a:off x="7648574" y="6356351"/>
            <a:ext cx="86677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DB593E-0C47-6E42-A772-477E3CAF1F69}" type="slidenum">
              <a:rPr lang="en-US" smtClean="0"/>
              <a:t>‹#›</a:t>
            </a:fld>
            <a:endParaRPr lang="en-US"/>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47811" y="5813835"/>
            <a:ext cx="2562064" cy="905645"/>
          </a:xfrm>
          <a:prstGeom prst="rect">
            <a:avLst/>
          </a:prstGeom>
        </p:spPr>
      </p:pic>
    </p:spTree>
    <p:extLst>
      <p:ext uri="{BB962C8B-B14F-4D97-AF65-F5344CB8AC3E}">
        <p14:creationId xmlns:p14="http://schemas.microsoft.com/office/powerpoint/2010/main" val="13771846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rgbClr val="008D98"/>
          </a:solidFill>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9BE2A-EA9B-694C-A811-3AB62FD4EF41}"/>
              </a:ext>
            </a:extLst>
          </p:cNvPr>
          <p:cNvSpPr>
            <a:spLocks noGrp="1"/>
          </p:cNvSpPr>
          <p:nvPr>
            <p:ph type="ctrTitle"/>
          </p:nvPr>
        </p:nvSpPr>
        <p:spPr>
          <a:xfrm>
            <a:off x="1133976" y="2402870"/>
            <a:ext cx="7388232" cy="1790700"/>
          </a:xfrm>
        </p:spPr>
        <p:txBody>
          <a:bodyPr>
            <a:normAutofit fontScale="90000"/>
          </a:bodyPr>
          <a:lstStyle/>
          <a:p>
            <a:r>
              <a:rPr lang="en-US" b="1" dirty="0"/>
              <a:t>New Diagnosis in a Woman of Childbearing Age</a:t>
            </a:r>
            <a:br>
              <a:rPr lang="en-US" b="1" dirty="0"/>
            </a:br>
            <a:r>
              <a:rPr lang="en-US" dirty="0"/>
              <a:t>Module 1 Zoom Activities</a:t>
            </a:r>
          </a:p>
        </p:txBody>
      </p:sp>
    </p:spTree>
    <p:extLst>
      <p:ext uri="{BB962C8B-B14F-4D97-AF65-F5344CB8AC3E}">
        <p14:creationId xmlns:p14="http://schemas.microsoft.com/office/powerpoint/2010/main" val="3498848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9BE2A-EA9B-694C-A811-3AB62FD4EF41}"/>
              </a:ext>
            </a:extLst>
          </p:cNvPr>
          <p:cNvSpPr>
            <a:spLocks noGrp="1"/>
          </p:cNvSpPr>
          <p:nvPr>
            <p:ph type="ctrTitle"/>
          </p:nvPr>
        </p:nvSpPr>
        <p:spPr>
          <a:xfrm>
            <a:off x="1133976" y="2402870"/>
            <a:ext cx="7254120" cy="1790700"/>
          </a:xfrm>
        </p:spPr>
        <p:txBody>
          <a:bodyPr>
            <a:normAutofit fontScale="90000"/>
          </a:bodyPr>
          <a:lstStyle/>
          <a:p>
            <a:r>
              <a:rPr lang="en-US" b="1" dirty="0"/>
              <a:t>#1: Role Play</a:t>
            </a:r>
            <a:br>
              <a:rPr lang="en-US" b="1" dirty="0"/>
            </a:br>
            <a:r>
              <a:rPr lang="en-US" sz="3100" dirty="0"/>
              <a:t>Objective: Demonstrate how to support an individual newly diagnosed with HIV, with the aim of improving linkage to care and rapid ART initiation for all patients</a:t>
            </a:r>
            <a:endParaRPr lang="en-US" dirty="0"/>
          </a:p>
        </p:txBody>
      </p:sp>
    </p:spTree>
    <p:extLst>
      <p:ext uri="{BB962C8B-B14F-4D97-AF65-F5344CB8AC3E}">
        <p14:creationId xmlns:p14="http://schemas.microsoft.com/office/powerpoint/2010/main" val="2865921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407CFAD-1C21-4DFD-915A-DA1C74B4C8B6}"/>
              </a:ext>
            </a:extLst>
          </p:cNvPr>
          <p:cNvSpPr>
            <a:spLocks noGrp="1"/>
          </p:cNvSpPr>
          <p:nvPr>
            <p:ph idx="1"/>
          </p:nvPr>
        </p:nvSpPr>
        <p:spPr/>
        <p:txBody>
          <a:bodyPr>
            <a:normAutofit/>
          </a:bodyPr>
          <a:lstStyle/>
          <a:p>
            <a:pPr marL="0" indent="0">
              <a:buNone/>
            </a:pPr>
            <a:r>
              <a:rPr lang="en-US" dirty="0"/>
              <a:t>Blessing is a 24-year-old woman who just tested positive for HIV at a routine visit to her local clinic. She is now being counseled by you about this new diagnosis and its implications for her health. As part of this initial interview, she informs you that she intends to eventually start a family and cannot afford to not work.</a:t>
            </a:r>
          </a:p>
        </p:txBody>
      </p:sp>
      <p:sp>
        <p:nvSpPr>
          <p:cNvPr id="8" name="Title 7">
            <a:extLst>
              <a:ext uri="{FF2B5EF4-FFF2-40B4-BE49-F238E27FC236}">
                <a16:creationId xmlns:a16="http://schemas.microsoft.com/office/drawing/2014/main" id="{1474C799-92EB-4A85-876E-2EACEBC3742A}"/>
              </a:ext>
            </a:extLst>
          </p:cNvPr>
          <p:cNvSpPr>
            <a:spLocks noGrp="1"/>
          </p:cNvSpPr>
          <p:nvPr>
            <p:ph type="title"/>
          </p:nvPr>
        </p:nvSpPr>
        <p:spPr/>
        <p:txBody>
          <a:bodyPr/>
          <a:lstStyle/>
          <a:p>
            <a:r>
              <a:rPr lang="en-US" b="1" dirty="0"/>
              <a:t>Case</a:t>
            </a:r>
            <a:endParaRPr lang="en-US" dirty="0"/>
          </a:p>
        </p:txBody>
      </p:sp>
    </p:spTree>
    <p:extLst>
      <p:ext uri="{BB962C8B-B14F-4D97-AF65-F5344CB8AC3E}">
        <p14:creationId xmlns:p14="http://schemas.microsoft.com/office/powerpoint/2010/main" val="2630200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407CFAD-1C21-4DFD-915A-DA1C74B4C8B6}"/>
              </a:ext>
            </a:extLst>
          </p:cNvPr>
          <p:cNvSpPr>
            <a:spLocks noGrp="1"/>
          </p:cNvSpPr>
          <p:nvPr>
            <p:ph idx="1"/>
          </p:nvPr>
        </p:nvSpPr>
        <p:spPr/>
        <p:txBody>
          <a:bodyPr>
            <a:normAutofit/>
          </a:bodyPr>
          <a:lstStyle/>
          <a:p>
            <a:pPr marL="0" indent="0">
              <a:buNone/>
            </a:pPr>
            <a:endParaRPr lang="en-US" dirty="0"/>
          </a:p>
          <a:p>
            <a:r>
              <a:rPr lang="en-US" dirty="0"/>
              <a:t>In pairs, choose who will play the doctor and who will play the patient. </a:t>
            </a:r>
          </a:p>
          <a:p>
            <a:r>
              <a:rPr lang="en-US" dirty="0"/>
              <a:t>Read your appropriate part for your role from: “Learner Role Play on Zoom” (PDF in the LMS)</a:t>
            </a:r>
          </a:p>
          <a:p>
            <a:pPr marL="0" indent="0">
              <a:buNone/>
            </a:pPr>
            <a:endParaRPr lang="en-US" dirty="0"/>
          </a:p>
          <a:p>
            <a:r>
              <a:rPr lang="en-US" dirty="0"/>
              <a:t>After 5 minutes, switch roles and role play again</a:t>
            </a:r>
          </a:p>
          <a:p>
            <a:endParaRPr lang="en-US" dirty="0"/>
          </a:p>
          <a:p>
            <a:endParaRPr lang="en-US" dirty="0"/>
          </a:p>
        </p:txBody>
      </p:sp>
      <p:sp>
        <p:nvSpPr>
          <p:cNvPr id="8" name="Title 7">
            <a:extLst>
              <a:ext uri="{FF2B5EF4-FFF2-40B4-BE49-F238E27FC236}">
                <a16:creationId xmlns:a16="http://schemas.microsoft.com/office/drawing/2014/main" id="{1474C799-92EB-4A85-876E-2EACEBC3742A}"/>
              </a:ext>
            </a:extLst>
          </p:cNvPr>
          <p:cNvSpPr>
            <a:spLocks noGrp="1"/>
          </p:cNvSpPr>
          <p:nvPr>
            <p:ph type="title"/>
          </p:nvPr>
        </p:nvSpPr>
        <p:spPr/>
        <p:txBody>
          <a:bodyPr/>
          <a:lstStyle/>
          <a:p>
            <a:r>
              <a:rPr lang="en-US" dirty="0"/>
              <a:t>Role play instructions</a:t>
            </a:r>
          </a:p>
        </p:txBody>
      </p:sp>
    </p:spTree>
    <p:extLst>
      <p:ext uri="{BB962C8B-B14F-4D97-AF65-F5344CB8AC3E}">
        <p14:creationId xmlns:p14="http://schemas.microsoft.com/office/powerpoint/2010/main" val="1335087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8008F4-5E15-4BC5-91D9-B2F024A30818}"/>
              </a:ext>
            </a:extLst>
          </p:cNvPr>
          <p:cNvSpPr>
            <a:spLocks noGrp="1"/>
          </p:cNvSpPr>
          <p:nvPr>
            <p:ph type="title"/>
          </p:nvPr>
        </p:nvSpPr>
        <p:spPr/>
        <p:txBody>
          <a:bodyPr/>
          <a:lstStyle/>
          <a:p>
            <a:r>
              <a:rPr lang="en-US" dirty="0"/>
              <a:t>Breakout rooms </a:t>
            </a:r>
          </a:p>
        </p:txBody>
      </p:sp>
      <p:sp>
        <p:nvSpPr>
          <p:cNvPr id="5" name="Text Placeholder 4">
            <a:extLst>
              <a:ext uri="{FF2B5EF4-FFF2-40B4-BE49-F238E27FC236}">
                <a16:creationId xmlns:a16="http://schemas.microsoft.com/office/drawing/2014/main" id="{601DEAA5-3E6B-4A93-8EA0-DE275AFCE52A}"/>
              </a:ext>
            </a:extLst>
          </p:cNvPr>
          <p:cNvSpPr>
            <a:spLocks noGrp="1"/>
          </p:cNvSpPr>
          <p:nvPr>
            <p:ph type="body" idx="1"/>
          </p:nvPr>
        </p:nvSpPr>
        <p:spPr/>
        <p:txBody>
          <a:bodyPr/>
          <a:lstStyle/>
          <a:p>
            <a:r>
              <a:rPr lang="en-US" dirty="0"/>
              <a:t>10 minutes</a:t>
            </a:r>
          </a:p>
        </p:txBody>
      </p:sp>
    </p:spTree>
    <p:extLst>
      <p:ext uri="{BB962C8B-B14F-4D97-AF65-F5344CB8AC3E}">
        <p14:creationId xmlns:p14="http://schemas.microsoft.com/office/powerpoint/2010/main" val="4032491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9BE2A-EA9B-694C-A811-3AB62FD4EF41}"/>
              </a:ext>
            </a:extLst>
          </p:cNvPr>
          <p:cNvSpPr>
            <a:spLocks noGrp="1"/>
          </p:cNvSpPr>
          <p:nvPr>
            <p:ph type="ctrTitle"/>
          </p:nvPr>
        </p:nvSpPr>
        <p:spPr>
          <a:xfrm>
            <a:off x="1133977" y="2402870"/>
            <a:ext cx="6858000" cy="1790700"/>
          </a:xfrm>
        </p:spPr>
        <p:txBody>
          <a:bodyPr>
            <a:normAutofit fontScale="90000"/>
          </a:bodyPr>
          <a:lstStyle/>
          <a:p>
            <a:r>
              <a:rPr lang="en-US" b="1" dirty="0"/>
              <a:t>#2: Multidisciplinary discussion </a:t>
            </a:r>
            <a:br>
              <a:rPr lang="en-US" b="1" dirty="0"/>
            </a:br>
            <a:r>
              <a:rPr lang="en-US" sz="3100" dirty="0"/>
              <a:t>Objective: Describe the appropriate interprofessional clinical management and follow-up for (a) a newly diagnosed patient and (b) a stable patient with undetectable viral load</a:t>
            </a:r>
            <a:endParaRPr lang="en-US" dirty="0"/>
          </a:p>
        </p:txBody>
      </p:sp>
    </p:spTree>
    <p:extLst>
      <p:ext uri="{BB962C8B-B14F-4D97-AF65-F5344CB8AC3E}">
        <p14:creationId xmlns:p14="http://schemas.microsoft.com/office/powerpoint/2010/main" val="2299482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407CFAD-1C21-4DFD-915A-DA1C74B4C8B6}"/>
              </a:ext>
            </a:extLst>
          </p:cNvPr>
          <p:cNvSpPr>
            <a:spLocks noGrp="1"/>
          </p:cNvSpPr>
          <p:nvPr>
            <p:ph idx="1"/>
          </p:nvPr>
        </p:nvSpPr>
        <p:spPr>
          <a:xfrm>
            <a:off x="628650" y="1240740"/>
            <a:ext cx="7886700" cy="4904028"/>
          </a:xfrm>
        </p:spPr>
        <p:txBody>
          <a:bodyPr>
            <a:normAutofit fontScale="92500" lnSpcReduction="20000"/>
          </a:bodyPr>
          <a:lstStyle/>
          <a:p>
            <a:pPr lvl="0"/>
            <a:endParaRPr lang="en-US" dirty="0"/>
          </a:p>
          <a:p>
            <a:r>
              <a:rPr lang="en-US" dirty="0"/>
              <a:t>What are important elements of initial care that your health profession would provide for a patient newly diagnosed with HIV?</a:t>
            </a:r>
          </a:p>
          <a:p>
            <a:pPr marL="0" indent="0">
              <a:buNone/>
            </a:pPr>
            <a:endParaRPr lang="en-US" dirty="0"/>
          </a:p>
          <a:p>
            <a:r>
              <a:rPr lang="en-US" dirty="0"/>
              <a:t>What initial assessments (e.g. medication adherence, substance use, mental health assessments) would your professional cadre undertake in the management of a patient with a new HIV diagnosis and when would you refer to other members of the multidisciplinary team? </a:t>
            </a:r>
          </a:p>
          <a:p>
            <a:pPr marL="0" indent="0">
              <a:buNone/>
            </a:pPr>
            <a:endParaRPr lang="en-US" dirty="0"/>
          </a:p>
          <a:p>
            <a:r>
              <a:rPr lang="en-US" dirty="0"/>
              <a:t>What clinical information should be obtained and what questions should be asked of the patient?</a:t>
            </a:r>
          </a:p>
          <a:p>
            <a:endParaRPr lang="en-US" b="1" dirty="0"/>
          </a:p>
        </p:txBody>
      </p:sp>
      <p:sp>
        <p:nvSpPr>
          <p:cNvPr id="8" name="Title 7">
            <a:extLst>
              <a:ext uri="{FF2B5EF4-FFF2-40B4-BE49-F238E27FC236}">
                <a16:creationId xmlns:a16="http://schemas.microsoft.com/office/drawing/2014/main" id="{1474C799-92EB-4A85-876E-2EACEBC3742A}"/>
              </a:ext>
            </a:extLst>
          </p:cNvPr>
          <p:cNvSpPr>
            <a:spLocks noGrp="1"/>
          </p:cNvSpPr>
          <p:nvPr>
            <p:ph type="title"/>
          </p:nvPr>
        </p:nvSpPr>
        <p:spPr/>
        <p:txBody>
          <a:bodyPr>
            <a:normAutofit fontScale="90000"/>
          </a:bodyPr>
          <a:lstStyle/>
          <a:p>
            <a:r>
              <a:rPr lang="en-US" dirty="0"/>
              <a:t>Multidisciplinary discussion questions</a:t>
            </a:r>
          </a:p>
        </p:txBody>
      </p:sp>
    </p:spTree>
    <p:extLst>
      <p:ext uri="{BB962C8B-B14F-4D97-AF65-F5344CB8AC3E}">
        <p14:creationId xmlns:p14="http://schemas.microsoft.com/office/powerpoint/2010/main" val="3256123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8008F4-5E15-4BC5-91D9-B2F024A30818}"/>
              </a:ext>
            </a:extLst>
          </p:cNvPr>
          <p:cNvSpPr>
            <a:spLocks noGrp="1"/>
          </p:cNvSpPr>
          <p:nvPr>
            <p:ph type="title"/>
          </p:nvPr>
        </p:nvSpPr>
        <p:spPr/>
        <p:txBody>
          <a:bodyPr/>
          <a:lstStyle/>
          <a:p>
            <a:r>
              <a:rPr lang="en-US" dirty="0"/>
              <a:t>Breakout rooms </a:t>
            </a:r>
          </a:p>
        </p:txBody>
      </p:sp>
      <p:sp>
        <p:nvSpPr>
          <p:cNvPr id="5" name="Text Placeholder 4">
            <a:extLst>
              <a:ext uri="{FF2B5EF4-FFF2-40B4-BE49-F238E27FC236}">
                <a16:creationId xmlns:a16="http://schemas.microsoft.com/office/drawing/2014/main" id="{601DEAA5-3E6B-4A93-8EA0-DE275AFCE52A}"/>
              </a:ext>
            </a:extLst>
          </p:cNvPr>
          <p:cNvSpPr>
            <a:spLocks noGrp="1"/>
          </p:cNvSpPr>
          <p:nvPr>
            <p:ph type="body" idx="1"/>
          </p:nvPr>
        </p:nvSpPr>
        <p:spPr/>
        <p:txBody>
          <a:bodyPr/>
          <a:lstStyle/>
          <a:p>
            <a:r>
              <a:rPr lang="en-US" dirty="0"/>
              <a:t>10 minutes</a:t>
            </a:r>
          </a:p>
        </p:txBody>
      </p:sp>
    </p:spTree>
    <p:extLst>
      <p:ext uri="{BB962C8B-B14F-4D97-AF65-F5344CB8AC3E}">
        <p14:creationId xmlns:p14="http://schemas.microsoft.com/office/powerpoint/2010/main" val="2630332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1474C799-92EB-4A85-876E-2EACEBC3742A}"/>
              </a:ext>
            </a:extLst>
          </p:cNvPr>
          <p:cNvSpPr>
            <a:spLocks noGrp="1"/>
          </p:cNvSpPr>
          <p:nvPr>
            <p:ph type="title"/>
          </p:nvPr>
        </p:nvSpPr>
        <p:spPr/>
        <p:txBody>
          <a:bodyPr/>
          <a:lstStyle/>
          <a:p>
            <a:r>
              <a:rPr lang="en-US" dirty="0"/>
              <a:t>Key points</a:t>
            </a:r>
          </a:p>
        </p:txBody>
      </p:sp>
      <p:sp>
        <p:nvSpPr>
          <p:cNvPr id="4" name="Content Placeholder 3">
            <a:extLst>
              <a:ext uri="{FF2B5EF4-FFF2-40B4-BE49-F238E27FC236}">
                <a16:creationId xmlns:a16="http://schemas.microsoft.com/office/drawing/2014/main" id="{E3640285-6CEB-46E4-8695-6A985A8B32C1}"/>
              </a:ext>
            </a:extLst>
          </p:cNvPr>
          <p:cNvSpPr>
            <a:spLocks noGrp="1"/>
          </p:cNvSpPr>
          <p:nvPr>
            <p:ph idx="1"/>
          </p:nvPr>
        </p:nvSpPr>
        <p:spPr/>
        <p:txBody>
          <a:bodyPr/>
          <a:lstStyle/>
          <a:p>
            <a:endParaRPr lang="en-US" dirty="0"/>
          </a:p>
          <a:p>
            <a:r>
              <a:rPr lang="en-US" dirty="0"/>
              <a:t>Take a full medical history</a:t>
            </a:r>
          </a:p>
          <a:p>
            <a:r>
              <a:rPr lang="en-US" dirty="0"/>
              <a:t>Provide a comprehensive person-centered evaluation</a:t>
            </a:r>
          </a:p>
        </p:txBody>
      </p:sp>
    </p:spTree>
    <p:extLst>
      <p:ext uri="{BB962C8B-B14F-4D97-AF65-F5344CB8AC3E}">
        <p14:creationId xmlns:p14="http://schemas.microsoft.com/office/powerpoint/2010/main" val="213029711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1414</TotalTime>
  <Words>308</Words>
  <Application>Microsoft Office PowerPoint</Application>
  <PresentationFormat>On-screen Show (4:3)</PresentationFormat>
  <Paragraphs>30</Paragraphs>
  <Slides>9</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New Diagnosis in a Woman of Childbearing Age Module 1 Zoom Activities</vt:lpstr>
      <vt:lpstr>#1: Role Play Objective: Demonstrate how to support an individual newly diagnosed with HIV, with the aim of improving linkage to care and rapid ART initiation for all patients</vt:lpstr>
      <vt:lpstr>Case</vt:lpstr>
      <vt:lpstr>Role play instructions</vt:lpstr>
      <vt:lpstr>Breakout rooms </vt:lpstr>
      <vt:lpstr>#2: Multidisciplinary discussion  Objective: Describe the appropriate interprofessional clinical management and follow-up for (a) a newly diagnosed patient and (b) a stable patient with undetectable viral load</vt:lpstr>
      <vt:lpstr>Multidisciplinary discussion questions</vt:lpstr>
      <vt:lpstr>Breakout rooms </vt:lpstr>
      <vt:lpstr>Key points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Martin, Shayanne N</cp:lastModifiedBy>
  <cp:revision>50</cp:revision>
  <dcterms:created xsi:type="dcterms:W3CDTF">2019-07-16T18:35:37Z</dcterms:created>
  <dcterms:modified xsi:type="dcterms:W3CDTF">2021-05-27T05:51:10Z</dcterms:modified>
</cp:coreProperties>
</file>