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93" r:id="rId3"/>
    <p:sldId id="268" r:id="rId4"/>
    <p:sldId id="294" r:id="rId5"/>
    <p:sldId id="302" r:id="rId6"/>
    <p:sldId id="300" r:id="rId7"/>
    <p:sldId id="301" r:id="rId8"/>
    <p:sldId id="299" r:id="rId9"/>
    <p:sldId id="303" r:id="rId10"/>
    <p:sldId id="304" r:id="rId11"/>
    <p:sldId id="298" r:id="rId12"/>
    <p:sldId id="30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44"/>
    <a:srgbClr val="008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5"/>
    <p:restoredTop sz="83110" autoAdjust="0"/>
  </p:normalViewPr>
  <p:slideViewPr>
    <p:cSldViewPr snapToGrid="0" snapToObjects="1" showGuides="1">
      <p:cViewPr varScale="1">
        <p:scale>
          <a:sx n="79" d="100"/>
          <a:sy n="79" d="100"/>
        </p:scale>
        <p:origin x="84" y="348"/>
      </p:cViewPr>
      <p:guideLst>
        <p:guide orient="horz" pos="175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47559-2918-4618-9D76-F91C1728A3C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5E111-861C-47B2-B9EC-8D8180E02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47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0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78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78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46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5E111-861C-47B2-B9EC-8D8180E029E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61722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6089146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73688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73688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76788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11602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35514"/>
            <a:ext cx="3868340" cy="3566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11602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35514"/>
            <a:ext cx="3887391" cy="3566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C6C2-7D59-244A-BB5D-E5CF2D36038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683170"/>
            <a:ext cx="9144000" cy="1186404"/>
          </a:xfrm>
          <a:prstGeom prst="rect">
            <a:avLst/>
          </a:prstGeom>
          <a:solidFill>
            <a:srgbClr val="008D98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7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4074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C6C2-7D59-244A-BB5D-E5CF2D36038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574" y="6356351"/>
            <a:ext cx="866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B593E-0C47-6E42-A772-477E3CAF1F6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1" y="5813835"/>
            <a:ext cx="2562064" cy="90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D98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BE2A-EA9B-694C-A811-3AB62FD4E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977" y="2402870"/>
            <a:ext cx="6858000" cy="17907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Management of HIV-TB</a:t>
            </a:r>
            <a:br>
              <a:rPr lang="en-US" b="1" dirty="0"/>
            </a:br>
            <a:r>
              <a:rPr lang="en-US" b="1" dirty="0"/>
              <a:t>Co-Infection</a:t>
            </a:r>
            <a:br>
              <a:rPr lang="en-US" b="1" dirty="0"/>
            </a:br>
            <a:r>
              <a:rPr lang="en-US" dirty="0"/>
              <a:t>Module 3 Zoom Activities</a:t>
            </a:r>
          </a:p>
        </p:txBody>
      </p:sp>
    </p:spTree>
    <p:extLst>
      <p:ext uri="{BB962C8B-B14F-4D97-AF65-F5344CB8AC3E}">
        <p14:creationId xmlns:p14="http://schemas.microsoft.com/office/powerpoint/2010/main" val="3498848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8008F4-5E15-4BC5-91D9-B2F024A3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DEAA5-3E6B-4A93-8EA0-DE275AFCE5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minutes</a:t>
            </a:r>
          </a:p>
        </p:txBody>
      </p:sp>
    </p:spTree>
    <p:extLst>
      <p:ext uri="{BB962C8B-B14F-4D97-AF65-F5344CB8AC3E}">
        <p14:creationId xmlns:p14="http://schemas.microsoft.com/office/powerpoint/2010/main" val="2630332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474C799-92EB-4A85-876E-2EACEBC3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3197F921-3F95-4AEB-8DE7-A51D38D65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7732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How can patients, the community, and institutions be sources of TB stigma?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have you seen TB stigma manifest?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Within the scope of your practice, how might you address these type of stigma with a patient like Jabari?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0297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474C799-92EB-4A85-876E-2EACEBC3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answers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FA91C5D7-17CB-4A4C-BDB1-4EB6C66BA3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021740"/>
              </p:ext>
            </p:extLst>
          </p:nvPr>
        </p:nvGraphicFramePr>
        <p:xfrm>
          <a:off x="487680" y="1182624"/>
          <a:ext cx="8241792" cy="524351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382085">
                  <a:extLst>
                    <a:ext uri="{9D8B030D-6E8A-4147-A177-3AD203B41FA5}">
                      <a16:colId xmlns:a16="http://schemas.microsoft.com/office/drawing/2014/main" val="4142384383"/>
                    </a:ext>
                  </a:extLst>
                </a:gridCol>
                <a:gridCol w="2092635">
                  <a:extLst>
                    <a:ext uri="{9D8B030D-6E8A-4147-A177-3AD203B41FA5}">
                      <a16:colId xmlns:a16="http://schemas.microsoft.com/office/drawing/2014/main" val="3150470050"/>
                    </a:ext>
                  </a:extLst>
                </a:gridCol>
                <a:gridCol w="4767072">
                  <a:extLst>
                    <a:ext uri="{9D8B030D-6E8A-4147-A177-3AD203B41FA5}">
                      <a16:colId xmlns:a16="http://schemas.microsoft.com/office/drawing/2014/main" val="1592564201"/>
                    </a:ext>
                  </a:extLst>
                </a:gridCol>
              </a:tblGrid>
              <a:tr h="6752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Sources of Stigma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7F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Example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7F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Potential solutions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7F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926262"/>
                  </a:ext>
                </a:extLst>
              </a:tr>
              <a:tr h="16927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Patient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individual internalizes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attitudes of shame, disgust, or guilt about their diagnosis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Educate the patient and community on TB as a disease: how it is transmitted, how it is cured, etc.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Connect patients to support groups or to stories from TB champions/survivors</a:t>
                      </a:r>
                      <a:endParaRPr lang="en-US" sz="1400" i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689410567"/>
                  </a:ext>
                </a:extLst>
              </a:tr>
              <a:tr h="150393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Community shuns a person with TB for being “cursed”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Educate the community on how TB is spread. TB is sometimes viewed as a curse because it affects multiple people in a family: this happens because of spread through the air in small spaces, not a curse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26017505"/>
                  </a:ext>
                </a:extLst>
              </a:tr>
              <a:tr h="10852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Institutions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Community market bans a person with TB from selling their goods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Educate patient and community on the effectiveness of TB treatment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Meet with community leaders as a healthcare provider to educate and change policy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943625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9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BE2A-EA9B-694C-A811-3AB62FD4E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976" y="2402870"/>
            <a:ext cx="7254120" cy="17907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#1: </a:t>
            </a:r>
            <a:br>
              <a:rPr lang="en-US" b="1" dirty="0"/>
            </a:br>
            <a:r>
              <a:rPr lang="en-US" b="1" dirty="0"/>
              <a:t>Counseling role play </a:t>
            </a:r>
            <a:br>
              <a:rPr lang="en-US" b="1" dirty="0"/>
            </a:br>
            <a:r>
              <a:rPr lang="en-US" sz="3100" dirty="0"/>
              <a:t>Objective: Discuss a patient-centered approach to counseling patients about their TB medication regimen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2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7CFAD-1C21-4DFD-915A-DA1C74B4C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Jabari is a 32-year-old shop attendant. He shares a house with his wife, two children, and his 64-year-old grandmother. Jabari presented to the outpatient clinic with a one-month history of cough, which has not responded to two courses of over-the-counter antibiotics. Two days ago, he took an HIV test during a community HIV campaign, and he was found to be HIV positive. In addition to his cough, he has lost significant body weight.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474C799-92EB-4A85-876E-2EACEBC3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0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7CFAD-1C21-4DFD-915A-DA1C74B4C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9235"/>
            <a:ext cx="8113014" cy="5252133"/>
          </a:xfrm>
        </p:spPr>
        <p:txBody>
          <a:bodyPr>
            <a:normAutofit/>
          </a:bodyPr>
          <a:lstStyle/>
          <a:p>
            <a:r>
              <a:rPr lang="en-US" dirty="0"/>
              <a:t>In small groups, divide the following roles:</a:t>
            </a:r>
          </a:p>
          <a:p>
            <a:pPr lvl="1"/>
            <a:r>
              <a:rPr lang="en-US" dirty="0">
                <a:solidFill>
                  <a:srgbClr val="007F44"/>
                </a:solidFill>
              </a:rPr>
              <a:t>Jabari</a:t>
            </a:r>
          </a:p>
          <a:p>
            <a:pPr lvl="1"/>
            <a:r>
              <a:rPr lang="en-US" dirty="0">
                <a:solidFill>
                  <a:srgbClr val="007F44"/>
                </a:solidFill>
              </a:rPr>
              <a:t>Counselor</a:t>
            </a:r>
          </a:p>
          <a:p>
            <a:pPr lvl="1"/>
            <a:r>
              <a:rPr lang="en-US" dirty="0"/>
              <a:t>Observers, each focused on a particular observation: </a:t>
            </a:r>
          </a:p>
          <a:p>
            <a:pPr lvl="2"/>
            <a:r>
              <a:rPr lang="en-US" dirty="0">
                <a:solidFill>
                  <a:srgbClr val="007F44"/>
                </a:solidFill>
              </a:rPr>
              <a:t>Communication</a:t>
            </a:r>
          </a:p>
          <a:p>
            <a:pPr lvl="2"/>
            <a:r>
              <a:rPr lang="en-US" dirty="0">
                <a:solidFill>
                  <a:srgbClr val="007F44"/>
                </a:solidFill>
              </a:rPr>
              <a:t>Purpose</a:t>
            </a:r>
          </a:p>
          <a:p>
            <a:pPr lvl="2"/>
            <a:r>
              <a:rPr lang="en-US" dirty="0">
                <a:solidFill>
                  <a:srgbClr val="007F44"/>
                </a:solidFill>
              </a:rPr>
              <a:t>Adherence</a:t>
            </a:r>
          </a:p>
          <a:p>
            <a:pPr lvl="2"/>
            <a:r>
              <a:rPr lang="en-US" dirty="0">
                <a:solidFill>
                  <a:srgbClr val="007F44"/>
                </a:solidFill>
              </a:rPr>
              <a:t>Toxicities</a:t>
            </a:r>
          </a:p>
          <a:p>
            <a:pPr lvl="2"/>
            <a:r>
              <a:rPr lang="en-US" dirty="0">
                <a:solidFill>
                  <a:srgbClr val="007F44"/>
                </a:solidFill>
              </a:rPr>
              <a:t>Contingency planning</a:t>
            </a:r>
          </a:p>
          <a:p>
            <a:pPr lvl="2"/>
            <a:r>
              <a:rPr lang="en-US" dirty="0">
                <a:solidFill>
                  <a:srgbClr val="007F44"/>
                </a:solidFill>
              </a:rPr>
              <a:t>Follow-up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Read your appropriate part for your role from: “Learner Role Play on Zoom” (PDF in the LMS)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474C799-92EB-4A85-876E-2EACEBC3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play instructions</a:t>
            </a:r>
          </a:p>
        </p:txBody>
      </p:sp>
    </p:spTree>
    <p:extLst>
      <p:ext uri="{BB962C8B-B14F-4D97-AF65-F5344CB8AC3E}">
        <p14:creationId xmlns:p14="http://schemas.microsoft.com/office/powerpoint/2010/main" val="133508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8008F4-5E15-4BC5-91D9-B2F024A3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DEAA5-3E6B-4A93-8EA0-DE275AFCE5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minutes</a:t>
            </a:r>
          </a:p>
        </p:txBody>
      </p:sp>
    </p:spTree>
    <p:extLst>
      <p:ext uri="{BB962C8B-B14F-4D97-AF65-F5344CB8AC3E}">
        <p14:creationId xmlns:p14="http://schemas.microsoft.com/office/powerpoint/2010/main" val="4032491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2DBE9-2B74-4DB8-B527-E33B2CCDE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BD2A0-0189-4EE4-B3E1-971D1D2D2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Counselors: </a:t>
            </a:r>
            <a:r>
              <a:rPr lang="en-US" dirty="0"/>
              <a:t>How did the counseling session go?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Patients: </a:t>
            </a:r>
            <a:r>
              <a:rPr lang="en-US" dirty="0"/>
              <a:t>How was the experience for you?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Observers: </a:t>
            </a:r>
            <a:r>
              <a:rPr lang="en-US" dirty="0"/>
              <a:t>What feedback do you have for the counselors?</a:t>
            </a:r>
          </a:p>
        </p:txBody>
      </p:sp>
    </p:spTree>
    <p:extLst>
      <p:ext uri="{BB962C8B-B14F-4D97-AF65-F5344CB8AC3E}">
        <p14:creationId xmlns:p14="http://schemas.microsoft.com/office/powerpoint/2010/main" val="1935370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2DBE9-2B74-4DB8-B527-E33B2CCDE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BD2A0-0189-4EE4-B3E1-971D1D2D2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96" y="1240740"/>
            <a:ext cx="8253984" cy="58062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/>
              <a:t>Some ways to counsel the patient include:</a:t>
            </a:r>
          </a:p>
          <a:p>
            <a:pPr marL="0" indent="0">
              <a:buNone/>
            </a:pPr>
            <a:endParaRPr lang="en-US" sz="4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3600" b="1" dirty="0">
                <a:solidFill>
                  <a:srgbClr val="007F44"/>
                </a:solidFill>
              </a:rPr>
              <a:t>Communication:</a:t>
            </a:r>
            <a:r>
              <a:rPr lang="en-US" sz="3600" dirty="0"/>
              <a:t> use clear, patient-centered language, check for understanding and give patients the opportunity to ask questions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3600" b="1" dirty="0">
                <a:solidFill>
                  <a:srgbClr val="007F44"/>
                </a:solidFill>
              </a:rPr>
              <a:t>Purpose: </a:t>
            </a:r>
            <a:r>
              <a:rPr lang="en-US" sz="3600" dirty="0"/>
              <a:t>explain that the goal of treatment is to cure the patient of tuberculosis so that they feel healthy and cannot transmit it to others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3600" b="1" dirty="0">
                <a:solidFill>
                  <a:srgbClr val="007F44"/>
                </a:solidFill>
              </a:rPr>
              <a:t>Adherence: </a:t>
            </a:r>
            <a:r>
              <a:rPr lang="en-US" sz="3600" dirty="0"/>
              <a:t>explain that taking medications as prescribed greatly increases the likelihood of successful treatment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3600" b="1" dirty="0">
                <a:solidFill>
                  <a:srgbClr val="007F44"/>
                </a:solidFill>
              </a:rPr>
              <a:t>Toxicities: </a:t>
            </a:r>
            <a:r>
              <a:rPr lang="en-US" sz="3600" dirty="0"/>
              <a:t>advise that treatment should not interfere with normal life and work and that severe side effects are uncommon; review the key potential toxicities described previously and ways to avoid them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3600" b="1" dirty="0">
                <a:solidFill>
                  <a:srgbClr val="007F44"/>
                </a:solidFill>
              </a:rPr>
              <a:t>Contingency planning: </a:t>
            </a:r>
            <a:r>
              <a:rPr lang="en-US" sz="3600" dirty="0"/>
              <a:t>advise that evaluation is needed if a patient develops rash, vomiting, abdominal pain (particularly right upper quadrant), or jaundice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3600" b="1" dirty="0">
                <a:solidFill>
                  <a:srgbClr val="007F44"/>
                </a:solidFill>
              </a:rPr>
              <a:t>Follow-up: </a:t>
            </a:r>
            <a:r>
              <a:rPr lang="en-US" sz="3600" dirty="0"/>
              <a:t>when to first follow up will depend on the patient and country guidelines; all patients, however, will need repeat evaluation after 8 weeks</a:t>
            </a:r>
          </a:p>
        </p:txBody>
      </p:sp>
    </p:spTree>
    <p:extLst>
      <p:ext uri="{BB962C8B-B14F-4D97-AF65-F5344CB8AC3E}">
        <p14:creationId xmlns:p14="http://schemas.microsoft.com/office/powerpoint/2010/main" val="2752569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BE2A-EA9B-694C-A811-3AB62FD4E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977" y="2402870"/>
            <a:ext cx="6858000" cy="17907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#2: Multidisciplinary discussion </a:t>
            </a:r>
            <a:br>
              <a:rPr lang="en-US" b="1" dirty="0"/>
            </a:br>
            <a:r>
              <a:rPr lang="en-US" sz="3100" dirty="0"/>
              <a:t>Objective: Discuss interprofessional strategies to address the psychosocial concerns of TB at the individual, community, and institutional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8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7CFAD-1C21-4DFD-915A-DA1C74B4C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7732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How can patients, the community, and institutions be sources of TB stigma?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have you seen TB stigma manifest?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Within the scope of your practice, how might you address these type of stigma with a patient like Jabari?</a:t>
            </a:r>
            <a:endParaRPr lang="en-US" b="1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474C799-92EB-4A85-876E-2EACEBC3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Multidisciplinary discussion on stigma</a:t>
            </a:r>
          </a:p>
        </p:txBody>
      </p:sp>
    </p:spTree>
    <p:extLst>
      <p:ext uri="{BB962C8B-B14F-4D97-AF65-F5344CB8AC3E}">
        <p14:creationId xmlns:p14="http://schemas.microsoft.com/office/powerpoint/2010/main" val="325612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1704</TotalTime>
  <Words>643</Words>
  <Application>Microsoft Office PowerPoint</Application>
  <PresentationFormat>On-screen Show (4:3)</PresentationFormat>
  <Paragraphs>75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Management of HIV-TB Co-Infection Module 3 Zoom Activities</vt:lpstr>
      <vt:lpstr>#1:  Counseling role play  Objective: Discuss a patient-centered approach to counseling patients about their TB medication regimen</vt:lpstr>
      <vt:lpstr>Case</vt:lpstr>
      <vt:lpstr>Role play instructions</vt:lpstr>
      <vt:lpstr>Breakout rooms </vt:lpstr>
      <vt:lpstr>Debrief</vt:lpstr>
      <vt:lpstr>Answers</vt:lpstr>
      <vt:lpstr>#2: Multidisciplinary discussion  Objective: Discuss interprofessional strategies to address the psychosocial concerns of TB at the individual, community, and institutional levels</vt:lpstr>
      <vt:lpstr>Multidisciplinary discussion on stigma</vt:lpstr>
      <vt:lpstr>Breakout rooms </vt:lpstr>
      <vt:lpstr>Debrief</vt:lpstr>
      <vt:lpstr>Example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Shayanne</cp:lastModifiedBy>
  <cp:revision>52</cp:revision>
  <dcterms:created xsi:type="dcterms:W3CDTF">2019-07-16T18:35:37Z</dcterms:created>
  <dcterms:modified xsi:type="dcterms:W3CDTF">2021-05-29T21:15:47Z</dcterms:modified>
</cp:coreProperties>
</file>