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3" r:id="rId3"/>
    <p:sldId id="268" r:id="rId4"/>
    <p:sldId id="294" r:id="rId5"/>
    <p:sldId id="302" r:id="rId6"/>
    <p:sldId id="306" r:id="rId7"/>
    <p:sldId id="300" r:id="rId8"/>
    <p:sldId id="299" r:id="rId9"/>
    <p:sldId id="303" r:id="rId10"/>
    <p:sldId id="308" r:id="rId11"/>
    <p:sldId id="304" r:id="rId12"/>
    <p:sldId id="309" r:id="rId13"/>
    <p:sldId id="307" r:id="rId14"/>
    <p:sldId id="310" r:id="rId15"/>
    <p:sldId id="311" r:id="rId16"/>
    <p:sldId id="312" r:id="rId17"/>
    <p:sldId id="313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Eliaz" initials="AE" lastIdx="1" clrIdx="0">
    <p:extLst>
      <p:ext uri="{19B8F6BF-5375-455C-9EA6-DF929625EA0E}">
        <p15:presenceInfo xmlns:p15="http://schemas.microsoft.com/office/powerpoint/2012/main" userId="QX6iT4VXe5ynjooR0TgD1EO4yi37xhAgTUP8V7PfNjM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98"/>
    <a:srgbClr val="007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915FD-69FE-4B46-9A7C-648882168E0D}" v="90" dt="2022-02-28T18:17:39.191"/>
    <p1510:client id="{767BC714-0E0E-4469-8B12-AA9E49806052}" v="1" dt="2022-02-28T18:20:48.047"/>
    <p1510:client id="{7DCA3FAA-726D-4D38-A43B-613B61F905D2}" v="102" dt="2022-02-28T16:04:18.251"/>
    <p1510:client id="{F604CD91-3EB8-4D57-941C-CE9B8621B1F9}" v="22" dt="2022-02-28T19:12:07.178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83129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512" y="192"/>
      </p:cViewPr>
      <p:guideLst>
        <p:guide orient="horz" pos="17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7559-2918-4618-9D76-F91C1728A3CF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E111-861C-47B2-B9EC-8D8180E0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E111-861C-47B2-B9EC-8D8180E02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1722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089146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368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368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678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160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35514"/>
            <a:ext cx="3868340" cy="3566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160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35514"/>
            <a:ext cx="3887391" cy="3566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683170"/>
            <a:ext cx="9144000" cy="1186404"/>
          </a:xfrm>
          <a:prstGeom prst="rect">
            <a:avLst/>
          </a:prstGeom>
          <a:solidFill>
            <a:srgbClr val="008D98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074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C6C2-7D59-244A-BB5D-E5CF2D36038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574" y="6356351"/>
            <a:ext cx="866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593E-0C47-6E42-A772-477E3CAF1F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5813835"/>
            <a:ext cx="2562064" cy="9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D98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COVID-19 Vaccines &amp; Vaccine Hesitancy</a:t>
            </a:r>
            <a:br>
              <a:rPr lang="en-US" b="1" dirty="0"/>
            </a:br>
            <a:r>
              <a:rPr lang="en-US"/>
              <a:t>Module 19 </a:t>
            </a:r>
            <a:r>
              <a:rPr lang="en-US" dirty="0"/>
              <a:t>Zoom Activities</a:t>
            </a:r>
          </a:p>
        </p:txBody>
      </p:sp>
    </p:spTree>
    <p:extLst>
      <p:ext uri="{BB962C8B-B14F-4D97-AF65-F5344CB8AC3E}">
        <p14:creationId xmlns:p14="http://schemas.microsoft.com/office/powerpoint/2010/main" val="349884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93" y="2375863"/>
            <a:ext cx="8113014" cy="21062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1. </a:t>
            </a:r>
            <a:r>
              <a:rPr lang="en-US" dirty="0">
                <a:effectLst/>
                <a:latin typeface="Arial"/>
                <a:ea typeface="Arial" panose="020B0604020202020204" pitchFamily="34" charset="0"/>
                <a:cs typeface="Arial"/>
              </a:rPr>
              <a:t>Discuss a barrier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to vaccination you</a:t>
            </a:r>
            <a:r>
              <a:rPr lang="en-US" dirty="0">
                <a:effectLst/>
                <a:latin typeface="Arial"/>
                <a:ea typeface="Arial" panose="020B0604020202020204" pitchFamily="34" charset="0"/>
                <a:cs typeface="Arial"/>
              </a:rPr>
              <a:t> have experienced or observed in your health profession. How has that barrier impacted you and your patients? How might that barrier be addressed?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endParaRPr lang="en-US" dirty="0">
              <a:latin typeface="Arial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2. How does vaccine equity relate to the historical context of colonialism and public health in Africa? </a:t>
            </a:r>
            <a:endParaRPr lang="en-US">
              <a:cs typeface="Arial" panose="020B0604020202020204" pitchFamily="34" charset="0"/>
            </a:endParaRP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endParaRPr lang="en-US" dirty="0">
              <a:cs typeface="Arial"/>
            </a:endParaRP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endParaRPr lang="en-US" dirty="0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57662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63033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267832"/>
            <a:ext cx="4297680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Debrief on barriers</a:t>
            </a:r>
          </a:p>
        </p:txBody>
      </p:sp>
      <p:pic>
        <p:nvPicPr>
          <p:cNvPr id="31" name="Graphic 30" descr="Thought bubble">
            <a:extLst>
              <a:ext uri="{FF2B5EF4-FFF2-40B4-BE49-F238E27FC236}">
                <a16:creationId xmlns:a16="http://schemas.microsoft.com/office/drawing/2014/main" id="{549E00AD-2BAF-479B-B2DD-7BFAE9B4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95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#3: Vaccine hesitancy role play</a:t>
            </a:r>
            <a:br>
              <a:rPr lang="en-US" b="1" dirty="0"/>
            </a:br>
            <a:r>
              <a:rPr lang="en-US" sz="3100" dirty="0"/>
              <a:t>Objective: Apply the principles of motivational interviewing to engage vaccine-hesitant patients in conversations about 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5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module, Amara shared that her brother was hesitant to be vaccinated due to concerns about the side effects of the vaccine.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Vaccine hesitancy refers to a delay in vaccination or refusal of vaccination despite access to vaccines.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7886700" cy="767888"/>
          </a:xfrm>
        </p:spPr>
        <p:txBody>
          <a:bodyPr>
            <a:normAutofit/>
          </a:bodyPr>
          <a:lstStyle/>
          <a:p>
            <a:r>
              <a:rPr lang="en-US" dirty="0"/>
              <a:t>Case continues</a:t>
            </a:r>
          </a:p>
        </p:txBody>
      </p:sp>
    </p:spTree>
    <p:extLst>
      <p:ext uri="{BB962C8B-B14F-4D97-AF65-F5344CB8AC3E}">
        <p14:creationId xmlns:p14="http://schemas.microsoft.com/office/powerpoint/2010/main" val="403727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4956604" cy="767888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Motivational Interviewing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1158AC1-B76D-4689-A873-EDA3DD26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6" y="1955193"/>
            <a:ext cx="4254897" cy="375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9D5DE-E9D1-4487-A205-9A7B12AFED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3" y="125560"/>
            <a:ext cx="4717657" cy="66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pairs, take turns playing the role of Amara’s brother and the provider. As the provider, practice motivational interviewing techniques.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</a:rPr>
              <a:t>After spending 5 minutes each practicing, take 5 minutes to discuss what worked well and what you would improve.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</a:rPr>
              <a:t>Refer to the Zoom and WHO handouts for instructions when in your breakout room.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295"/>
            <a:ext cx="7886700" cy="767888"/>
          </a:xfrm>
        </p:spPr>
        <p:txBody>
          <a:bodyPr>
            <a:normAutofit/>
          </a:bodyPr>
          <a:lstStyle/>
          <a:p>
            <a:r>
              <a:rPr lang="en-US" dirty="0"/>
              <a:t>Role Play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3655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2411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67912"/>
            <a:ext cx="4297680" cy="648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Reflection</a:t>
            </a:r>
          </a:p>
        </p:txBody>
      </p:sp>
      <p:pic>
        <p:nvPicPr>
          <p:cNvPr id="31" name="Graphic 30" descr="Thought bubble">
            <a:extLst>
              <a:ext uri="{FF2B5EF4-FFF2-40B4-BE49-F238E27FC236}">
                <a16:creationId xmlns:a16="http://schemas.microsoft.com/office/drawing/2014/main" id="{549E00AD-2BAF-479B-B2DD-7BFAE9B4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BC7A8F-7816-424F-949C-93F21C0180A7}"/>
              </a:ext>
            </a:extLst>
          </p:cNvPr>
          <p:cNvSpPr txBox="1">
            <a:spLocks/>
          </p:cNvSpPr>
          <p:nvPr/>
        </p:nvSpPr>
        <p:spPr>
          <a:xfrm>
            <a:off x="603504" y="2368869"/>
            <a:ext cx="4845826" cy="3858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9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went well?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was challenging?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Patients, how did you feel the interaction went?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Providers, how would you change your approach next time?</a:t>
            </a:r>
          </a:p>
        </p:txBody>
      </p:sp>
    </p:spTree>
    <p:extLst>
      <p:ext uri="{BB962C8B-B14F-4D97-AF65-F5344CB8AC3E}">
        <p14:creationId xmlns:p14="http://schemas.microsoft.com/office/powerpoint/2010/main" val="15651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6" y="3045421"/>
            <a:ext cx="725412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#1: </a:t>
            </a:r>
            <a:br>
              <a:rPr lang="en-US" b="1" dirty="0"/>
            </a:br>
            <a:r>
              <a:rPr lang="en-US" b="1" dirty="0"/>
              <a:t>Vaccine recommendation discussion </a:t>
            </a:r>
            <a:br>
              <a:rPr lang="en-US" b="1" dirty="0"/>
            </a:br>
            <a:r>
              <a:rPr lang="en-US" sz="3100" dirty="0"/>
              <a:t>Objective: Review the vaccine recommendations for different groups, including people living with HIV, pregnant women, and those with prior history of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Amara is a 27-year-old woman who presented with her 3-year-old son and asked about medications to prevent COVID-19. After learning about the COVID-19 vaccine, she chose to be vaccinated. One month later, she returned with her 20-year-old sister. Her sister had COVID-19 three months ago and asked if she should still be vaccinated. 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63020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7CFAD-1C21-4DFD-915A-DA1C74B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207"/>
            <a:ext cx="8113014" cy="491716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>
                <a:effectLst/>
                <a:latin typeface="Arial"/>
                <a:ea typeface="Arial" panose="020B0604020202020204" pitchFamily="34" charset="0"/>
                <a:cs typeface="Arial"/>
              </a:rPr>
              <a:t>Amara’s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20</a:t>
            </a:r>
            <a:r>
              <a:rPr lang="en-US" dirty="0">
                <a:effectLst/>
                <a:latin typeface="Arial"/>
                <a:ea typeface="Arial" panose="020B0604020202020204" pitchFamily="34" charset="0"/>
                <a:cs typeface="Arial"/>
              </a:rPr>
              <a:t>-year-old sister had COVID-19 three months ago. Should she be vaccinated or not?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US" dirty="0"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 find out that Amara’s sister is in her first trimester of pregnancy. Should she be vaccinated or not?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Amara shares that her 30-year-old friend has HIV and asks if she should be vaccinated as well. Should Amara’s friend be vaccinated or not?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You can find these questions in your Zoom handout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 group Qs – Who should get vaccinated?</a:t>
            </a:r>
          </a:p>
        </p:txBody>
      </p:sp>
    </p:spTree>
    <p:extLst>
      <p:ext uri="{BB962C8B-B14F-4D97-AF65-F5344CB8AC3E}">
        <p14:creationId xmlns:p14="http://schemas.microsoft.com/office/powerpoint/2010/main" val="133508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008F4-5E15-4BC5-91D9-B2F024A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EAA5-3E6B-4A93-8EA0-DE275AFC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403249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267832"/>
            <a:ext cx="3604497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Debrief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Graphic 30" descr="Thought bubble">
            <a:extLst>
              <a:ext uri="{FF2B5EF4-FFF2-40B4-BE49-F238E27FC236}">
                <a16:creationId xmlns:a16="http://schemas.microsoft.com/office/drawing/2014/main" id="{549E00AD-2BAF-479B-B2DD-7BFAE9B4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0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BE9-2B74-4DB8-B527-E33B2CCD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D2A0-0189-4EE4-B3E1-971D1D2D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5834"/>
            <a:ext cx="7886700" cy="4236244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Patients with a history of COVID-19 should still be vaccinated </a:t>
            </a: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Pregnancy is not a contraindication to vaccination and vaccination is recommended during pregnancy </a:t>
            </a: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Vaccination is highly recommended for patients who are immunocompromised to prevent infection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537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BE2A-EA9B-694C-A811-3AB62FD4E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977" y="24028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#2: Barriers to vaccine dissemination (IPE)</a:t>
            </a:r>
            <a:br>
              <a:rPr lang="en-US" b="1" dirty="0"/>
            </a:br>
            <a:r>
              <a:rPr lang="en-US" sz="3100" dirty="0"/>
              <a:t>Objective: Discuss the major barriers to equitable COVID-19 vaccine dissemination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74C799-92EB-4A85-876E-2EACEBC3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to vaccine dissemination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25F08-30DF-445E-9101-05E8F306D7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6" y="1335092"/>
            <a:ext cx="7128516" cy="49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492</Words>
  <Application>Microsoft Macintosh PowerPoint</Application>
  <PresentationFormat>On-screen Show (4:3)</PresentationFormat>
  <Paragraphs>55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COVID-19 Vaccines &amp; Vaccine Hesitancy Module 19 Zoom Activities</vt:lpstr>
      <vt:lpstr>#1:  Vaccine recommendation discussion  Objective: Review the vaccine recommendations for different groups, including people living with HIV, pregnant women, and those with prior history of COVID-19</vt:lpstr>
      <vt:lpstr>Case</vt:lpstr>
      <vt:lpstr>Small group Qs – Who should get vaccinated?</vt:lpstr>
      <vt:lpstr>Breakout rooms </vt:lpstr>
      <vt:lpstr>Debrief</vt:lpstr>
      <vt:lpstr>Key Points</vt:lpstr>
      <vt:lpstr>#2: Barriers to vaccine dissemination (IPE) Objective: Discuss the major barriers to equitable COVID-19 vaccine dissemination</vt:lpstr>
      <vt:lpstr>Barriers to vaccine dissemination</vt:lpstr>
      <vt:lpstr>Small group discussion</vt:lpstr>
      <vt:lpstr>Breakout rooms </vt:lpstr>
      <vt:lpstr>Debrief on barriers</vt:lpstr>
      <vt:lpstr>#3: Vaccine hesitancy role play Objective: Apply the principles of motivational interviewing to engage vaccine-hesitant patients in conversations about vaccination</vt:lpstr>
      <vt:lpstr>Case continues</vt:lpstr>
      <vt:lpstr>Motivational Interviewing</vt:lpstr>
      <vt:lpstr>Role Play Instructions</vt:lpstr>
      <vt:lpstr>Breakout rooms 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Whitfield, Julie</cp:lastModifiedBy>
  <cp:revision>120</cp:revision>
  <dcterms:created xsi:type="dcterms:W3CDTF">2019-07-16T18:35:37Z</dcterms:created>
  <dcterms:modified xsi:type="dcterms:W3CDTF">2023-04-25T23:48:59Z</dcterms:modified>
</cp:coreProperties>
</file>