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93" r:id="rId3"/>
    <p:sldId id="315" r:id="rId4"/>
    <p:sldId id="302" r:id="rId5"/>
    <p:sldId id="306" r:id="rId6"/>
    <p:sldId id="300" r:id="rId7"/>
    <p:sldId id="299" r:id="rId8"/>
    <p:sldId id="303" r:id="rId9"/>
    <p:sldId id="316" r:id="rId10"/>
    <p:sldId id="304" r:id="rId11"/>
    <p:sldId id="309" r:id="rId12"/>
    <p:sldId id="307" r:id="rId13"/>
    <p:sldId id="310" r:id="rId14"/>
    <p:sldId id="312" r:id="rId15"/>
    <p:sldId id="313" r:id="rId16"/>
    <p:sldId id="317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44"/>
    <a:srgbClr val="008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83110" autoAdjust="0"/>
  </p:normalViewPr>
  <p:slideViewPr>
    <p:cSldViewPr snapToGrid="0" snapToObjects="1" showGuides="1">
      <p:cViewPr varScale="1">
        <p:scale>
          <a:sx n="91" d="100"/>
          <a:sy n="91" d="100"/>
        </p:scale>
        <p:origin x="2220" y="84"/>
      </p:cViewPr>
      <p:guideLst>
        <p:guide orient="horz" pos="17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7559-2918-4618-9D76-F91C1728A3C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E111-861C-47B2-B9EC-8D8180E0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4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61722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6089146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368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368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678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1160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35514"/>
            <a:ext cx="3868340" cy="3566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160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35514"/>
            <a:ext cx="3887391" cy="3566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683170"/>
            <a:ext cx="9144000" cy="1186404"/>
          </a:xfrm>
          <a:prstGeom prst="rect">
            <a:avLst/>
          </a:prstGeom>
          <a:solidFill>
            <a:srgbClr val="008D98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4074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C6C2-7D59-244A-BB5D-E5CF2D3603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574" y="6356351"/>
            <a:ext cx="866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5813835"/>
            <a:ext cx="2562064" cy="9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D98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7" y="24028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Community-Based HIV Service Delivery </a:t>
            </a:r>
            <a:br>
              <a:rPr lang="en-US" b="1" dirty="0"/>
            </a:br>
            <a:r>
              <a:rPr lang="en-US" dirty="0"/>
              <a:t>Module 14 Zoom Activities</a:t>
            </a:r>
          </a:p>
        </p:txBody>
      </p:sp>
    </p:spTree>
    <p:extLst>
      <p:ext uri="{BB962C8B-B14F-4D97-AF65-F5344CB8AC3E}">
        <p14:creationId xmlns:p14="http://schemas.microsoft.com/office/powerpoint/2010/main" val="349884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008F4-5E15-4BC5-91D9-B2F024A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EAA5-3E6B-4A93-8EA0-DE275AFC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63033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3741"/>
            <a:ext cx="2839165" cy="2199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Debrief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73572-647A-4CEB-AD5E-3D3102FEB80C}"/>
              </a:ext>
            </a:extLst>
          </p:cNvPr>
          <p:cNvSpPr txBox="1"/>
          <p:nvPr/>
        </p:nvSpPr>
        <p:spPr>
          <a:xfrm>
            <a:off x="628649" y="2982260"/>
            <a:ext cx="2811331" cy="314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Compare/contrast the different service delivery models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Vote on preferred model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can HIV care delivery be improved in your community?</a:t>
            </a:r>
          </a:p>
        </p:txBody>
      </p:sp>
      <p:pic>
        <p:nvPicPr>
          <p:cNvPr id="9" name="Graphic 5" descr="Chat">
            <a:extLst>
              <a:ext uri="{FF2B5EF4-FFF2-40B4-BE49-F238E27FC236}">
                <a16:creationId xmlns:a16="http://schemas.microsoft.com/office/drawing/2014/main" id="{B74FEE3F-EB4C-4519-9615-190A8A719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0760" y="1280160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7" y="24028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#3: QI practice</a:t>
            </a:r>
            <a:br>
              <a:rPr lang="en-US" b="1" dirty="0"/>
            </a:br>
            <a:r>
              <a:rPr lang="en-US" sz="3100" dirty="0"/>
              <a:t>Objective: Discuss how to evaluate the effectiveness of differentiated service delivery models (QI)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5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207"/>
            <a:ext cx="8113014" cy="4917161"/>
          </a:xfrm>
        </p:spPr>
        <p:txBody>
          <a:bodyPr>
            <a:normAutofit fontScale="92500"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Kwabena, a patient stable on ART, we discussed that less frequent clinical visits and medication pickups (every 3-6 months for multi-month supplies) would reduce his barriers to care.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Mercy, we discussed decentralizing HIV care close to her home would improve her access to care.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latin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After differentiating HIV care for Kwabena and Mercy, how do we assess if quality of care has improved?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295"/>
            <a:ext cx="7886700" cy="767888"/>
          </a:xfrm>
        </p:spPr>
        <p:txBody>
          <a:bodyPr>
            <a:normAutofit/>
          </a:bodyPr>
          <a:lstStyle/>
          <a:p>
            <a:r>
              <a:rPr lang="en-US" dirty="0"/>
              <a:t>Case continues</a:t>
            </a:r>
          </a:p>
        </p:txBody>
      </p:sp>
    </p:spTree>
    <p:extLst>
      <p:ext uri="{BB962C8B-B14F-4D97-AF65-F5344CB8AC3E}">
        <p14:creationId xmlns:p14="http://schemas.microsoft.com/office/powerpoint/2010/main" val="403727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207"/>
            <a:ext cx="8113014" cy="491716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could you go about assessing whether the quality of care provided for Kwabena improved?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data could you use to assess care quality in each example?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dirty="0">
              <a:latin typeface="Arial" panose="020B0604020202020204" pitchFamily="34" charset="0"/>
            </a:endParaRPr>
          </a:p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Arial" panose="020B0604020202020204" pitchFamily="34" charset="0"/>
              </a:rPr>
              <a:t>Complete the table on your Zoom handout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295"/>
            <a:ext cx="7886700" cy="767888"/>
          </a:xfrm>
        </p:spPr>
        <p:txBody>
          <a:bodyPr>
            <a:normAutofit/>
          </a:bodyPr>
          <a:lstStyle/>
          <a:p>
            <a:r>
              <a:rPr lang="en-US" dirty="0"/>
              <a:t>Quality Assessment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445572-BBE9-4F1D-9071-B05A42391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01929"/>
              </p:ext>
            </p:extLst>
          </p:nvPr>
        </p:nvGraphicFramePr>
        <p:xfrm>
          <a:off x="1095022" y="3939822"/>
          <a:ext cx="7157156" cy="13659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8578">
                  <a:extLst>
                    <a:ext uri="{9D8B030D-6E8A-4147-A177-3AD203B41FA5}">
                      <a16:colId xmlns:a16="http://schemas.microsoft.com/office/drawing/2014/main" val="4105051625"/>
                    </a:ext>
                  </a:extLst>
                </a:gridCol>
                <a:gridCol w="3578578">
                  <a:extLst>
                    <a:ext uri="{9D8B030D-6E8A-4147-A177-3AD203B41FA5}">
                      <a16:colId xmlns:a16="http://schemas.microsoft.com/office/drawing/2014/main" val="3122599711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Patient-level metrics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System-level metrics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86115"/>
                  </a:ext>
                </a:extLst>
              </a:tr>
              <a:tr h="7730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6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5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008F4-5E15-4BC5-91D9-B2F024A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EAA5-3E6B-4A93-8EA0-DE275AFC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2411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3741"/>
            <a:ext cx="2839165" cy="2199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Debrief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73572-647A-4CEB-AD5E-3D3102FEB80C}"/>
              </a:ext>
            </a:extLst>
          </p:cNvPr>
          <p:cNvSpPr txBox="1"/>
          <p:nvPr/>
        </p:nvSpPr>
        <p:spPr>
          <a:xfrm>
            <a:off x="628649" y="2982260"/>
            <a:ext cx="2811331" cy="314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How would you assess if quality improved?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What patient-level and system-level metrics would you use?</a:t>
            </a:r>
          </a:p>
        </p:txBody>
      </p:sp>
      <p:pic>
        <p:nvPicPr>
          <p:cNvPr id="9" name="Graphic 5" descr="Chat">
            <a:extLst>
              <a:ext uri="{FF2B5EF4-FFF2-40B4-BE49-F238E27FC236}">
                <a16:creationId xmlns:a16="http://schemas.microsoft.com/office/drawing/2014/main" id="{B74FEE3F-EB4C-4519-9615-190A8A719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0760" y="1280160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7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8A75-85F7-4E15-B431-A55AB961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answers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00F2B-33C3-491C-8A86-5D9FDD671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167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FDEEFAA-879E-4B75-BF73-3A04CBF3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69228"/>
              </p:ext>
            </p:extLst>
          </p:nvPr>
        </p:nvGraphicFramePr>
        <p:xfrm>
          <a:off x="440265" y="1430514"/>
          <a:ext cx="8410224" cy="48711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5112">
                  <a:extLst>
                    <a:ext uri="{9D8B030D-6E8A-4147-A177-3AD203B41FA5}">
                      <a16:colId xmlns:a16="http://schemas.microsoft.com/office/drawing/2014/main" val="4105051625"/>
                    </a:ext>
                  </a:extLst>
                </a:gridCol>
                <a:gridCol w="4205112">
                  <a:extLst>
                    <a:ext uri="{9D8B030D-6E8A-4147-A177-3AD203B41FA5}">
                      <a16:colId xmlns:a16="http://schemas.microsoft.com/office/drawing/2014/main" val="3122599711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Patient-level metrics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System-level metrics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86115"/>
                  </a:ext>
                </a:extLst>
              </a:tr>
              <a:tr h="77302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patients with suppressed viral rates.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 </a:t>
                      </a:r>
                      <a:r>
                        <a:rPr lang="en-US" sz="16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important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strive for and use viral suppression rates in quality improvement for HIV care</a:t>
                      </a:r>
                      <a:r>
                        <a:rPr lang="en-US" sz="160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s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 lower-level facilities may not be able to monitor viral loads. Thus, it is essential to determine other metrics of treatment success and have a clear idea of the kind of ‘stable’ patients that could be transitioned to monitoring in settings where viral load monitoring is not available.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patients spend with the nurse in the clinic encounter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Patients’ satisfaction with having to visit less frequently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vs. expected clinic visit rates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waiting time for patients in the clinic waiting room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Nurse quality of life assessment (based on her business in clinic), staff satisfaction surveys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Staffing models, staffing requirements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Rates of continuity of treatment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to follow 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6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0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3" y="3045421"/>
            <a:ext cx="7818113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#1: Discussion</a:t>
            </a:r>
            <a:br>
              <a:rPr lang="en-US" b="1" dirty="0"/>
            </a:br>
            <a:r>
              <a:rPr lang="en-US" sz="3100" dirty="0"/>
              <a:t>Objective: Recognize challenges in delivering high quality care at the patient and health system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207"/>
            <a:ext cx="8113014" cy="4917161"/>
          </a:xfrm>
        </p:spPr>
        <p:txBody>
          <a:bodyPr>
            <a:normAutofit lnSpcReduction="10000"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small groups, take</a:t>
            </a:r>
            <a:r>
              <a:rPr lang="en-US" dirty="0">
                <a:latin typeface="Arial" panose="020B0604020202020204" pitchFamily="34" charset="0"/>
              </a:rPr>
              <a:t> 15 minutes to review the perspectives of the 3 cases and answer the questions on your handout with the goal of developing strategies to address the challenges faced by each of the cases: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</a:rPr>
              <a:t>Patient with HIV (Kwabena)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</a:rPr>
              <a:t>HIV Manager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</a:rPr>
              <a:t>HIV Nurse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Arial" panose="020B0604020202020204" pitchFamily="34" charset="0"/>
              </a:rPr>
              <a:t>Refer to the Zoom handout when in your breakout room (located on the course site)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295"/>
            <a:ext cx="7886700" cy="767888"/>
          </a:xfrm>
        </p:spPr>
        <p:txBody>
          <a:bodyPr>
            <a:normAutofit/>
          </a:bodyPr>
          <a:lstStyle/>
          <a:p>
            <a:r>
              <a:rPr lang="en-US" dirty="0"/>
              <a:t>Small Group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4818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008F4-5E15-4BC5-91D9-B2F024A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EAA5-3E6B-4A93-8EA0-DE275AFC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403249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267832"/>
            <a:ext cx="3604497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Report out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767" y="52996"/>
            <a:ext cx="4570022" cy="6805005"/>
            <a:chOff x="6101023" y="52996"/>
            <a:chExt cx="6093363" cy="68050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Graphic 30" descr="Thought bubble">
            <a:extLst>
              <a:ext uri="{FF2B5EF4-FFF2-40B4-BE49-F238E27FC236}">
                <a16:creationId xmlns:a16="http://schemas.microsoft.com/office/drawing/2014/main" id="{549E00AD-2BAF-479B-B2DD-7BFAE9B4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0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D2A0-0189-4EE4-B3E1-971D1D2D2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5834"/>
            <a:ext cx="7886700" cy="42362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Considering the HIV manager, HIV nurse, and Kwabena, is there a way to deliver optimal care for Kwabena?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would be the challenges of implementing a strategy that meets Kwabena’s needs?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short, medium and long-term interventions might address the priorities for the patient Kwabena, the HIV manager, and the HIV nurse?</a:t>
            </a:r>
          </a:p>
        </p:txBody>
      </p:sp>
    </p:spTree>
    <p:extLst>
      <p:ext uri="{BB962C8B-B14F-4D97-AF65-F5344CB8AC3E}">
        <p14:creationId xmlns:p14="http://schemas.microsoft.com/office/powerpoint/2010/main" val="193537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7" y="24028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#2: Discussion</a:t>
            </a:r>
            <a:br>
              <a:rPr lang="en-US" b="1" dirty="0"/>
            </a:br>
            <a:r>
              <a:rPr lang="en-US" sz="3100" dirty="0"/>
              <a:t>Objective: Compare and contrast various community-based HIV service delivery models (IPE)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801"/>
            <a:ext cx="7886700" cy="76788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Community-based HIV service delivery models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BDD33-40BE-48BE-9D8D-965FF56E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3179"/>
            <a:ext cx="7886700" cy="40680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Medication adherence clubs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Community ART Groups (CAGs)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Harm reduction clinic (Mauritius)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“Points de distribution communautaires” (</a:t>
            </a:r>
            <a:r>
              <a:rPr lang="fr-FR" dirty="0" err="1"/>
              <a:t>PODIs</a:t>
            </a:r>
            <a:r>
              <a:rPr lang="fr-FR" dirty="0"/>
              <a:t>) [</a:t>
            </a:r>
            <a:r>
              <a:rPr lang="fr-FR" dirty="0" err="1"/>
              <a:t>Communiy-based</a:t>
            </a:r>
            <a:r>
              <a:rPr lang="fr-FR" dirty="0"/>
              <a:t> points of ART distribution]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2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r>
              <a:rPr lang="en-US" sz="3500" dirty="0"/>
              <a:t>Small group model assignments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BDD33-40BE-48BE-9D8D-965FF56E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114580" cy="43034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/>
              <a:t>Medication adherence clubs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Community ART Groups (CAGs)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Harm reduction clinic (Mauritius)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700" dirty="0"/>
              <a:t>“Points de distribution communautaires” (</a:t>
            </a:r>
            <a:r>
              <a:rPr lang="fr-FR" sz="1700" dirty="0" err="1"/>
              <a:t>PODIs</a:t>
            </a:r>
            <a:r>
              <a:rPr lang="fr-FR" sz="1700" dirty="0"/>
              <a:t>) [</a:t>
            </a:r>
            <a:r>
              <a:rPr lang="fr-FR" sz="1700" dirty="0" err="1"/>
              <a:t>Communiy-based</a:t>
            </a:r>
            <a:r>
              <a:rPr lang="fr-FR" sz="1700" dirty="0"/>
              <a:t> points of ART distribution]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700" i="1" dirty="0"/>
              <a:t>Select a new model at </a:t>
            </a:r>
            <a:r>
              <a:rPr lang="fr-FR" sz="1700" i="1" dirty="0" err="1"/>
              <a:t>differentiatedservice</a:t>
            </a:r>
            <a:r>
              <a:rPr lang="fr-FR" sz="1700" i="1" dirty="0"/>
              <a:t> delivery.org</a:t>
            </a:r>
            <a:endParaRPr lang="en-US" sz="17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F8378-6397-4FA8-ADF1-D3B1CE855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93" b="-1"/>
          <a:stretch/>
        </p:blipFill>
        <p:spPr>
          <a:xfrm>
            <a:off x="3887625" y="1904282"/>
            <a:ext cx="4627724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625</Words>
  <Application>Microsoft Office PowerPoint</Application>
  <PresentationFormat>On-screen Show (4:3)</PresentationFormat>
  <Paragraphs>82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Community-Based HIV Service Delivery  Module 14 Zoom Activities</vt:lpstr>
      <vt:lpstr>#1: Discussion Objective: Recognize challenges in delivering high quality care at the patient and health system levels</vt:lpstr>
      <vt:lpstr>Small Group Instructions</vt:lpstr>
      <vt:lpstr>Breakout rooms </vt:lpstr>
      <vt:lpstr>Report out</vt:lpstr>
      <vt:lpstr>Final Reflection</vt:lpstr>
      <vt:lpstr>#2: Discussion Objective: Compare and contrast various community-based HIV service delivery models (IPE)</vt:lpstr>
      <vt:lpstr>Examples of Community-based HIV service delivery models</vt:lpstr>
      <vt:lpstr>Small group model assignments</vt:lpstr>
      <vt:lpstr>Breakout rooms </vt:lpstr>
      <vt:lpstr>Debrief</vt:lpstr>
      <vt:lpstr>#3: QI practice Objective: Discuss how to evaluate the effectiveness of differentiated service delivery models (QI)</vt:lpstr>
      <vt:lpstr>Case continues</vt:lpstr>
      <vt:lpstr>Quality Assessment</vt:lpstr>
      <vt:lpstr>Breakout rooms </vt:lpstr>
      <vt:lpstr>Debrief</vt:lpstr>
      <vt:lpstr>Possible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Martin, Shayanne</cp:lastModifiedBy>
  <cp:revision>66</cp:revision>
  <dcterms:created xsi:type="dcterms:W3CDTF">2019-07-16T18:35:37Z</dcterms:created>
  <dcterms:modified xsi:type="dcterms:W3CDTF">2022-02-17T22:14:48Z</dcterms:modified>
</cp:coreProperties>
</file>