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93" r:id="rId3"/>
    <p:sldId id="268" r:id="rId4"/>
    <p:sldId id="369" r:id="rId5"/>
    <p:sldId id="302" r:id="rId6"/>
    <p:sldId id="364" r:id="rId7"/>
    <p:sldId id="299" r:id="rId8"/>
    <p:sldId id="303" r:id="rId9"/>
    <p:sldId id="304" r:id="rId10"/>
    <p:sldId id="370" r:id="rId11"/>
    <p:sldId id="366" r:id="rId12"/>
    <p:sldId id="301" r:id="rId13"/>
    <p:sldId id="371" r:id="rId14"/>
    <p:sldId id="372" r:id="rId15"/>
    <p:sldId id="374" r:id="rId16"/>
    <p:sldId id="375" r:id="rId17"/>
    <p:sldId id="3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D98"/>
    <a:srgbClr val="007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1" autoAdjust="0"/>
    <p:restoredTop sz="83110" autoAdjust="0"/>
  </p:normalViewPr>
  <p:slideViewPr>
    <p:cSldViewPr snapToGrid="0" snapToObjects="1" showGuides="1">
      <p:cViewPr varScale="1">
        <p:scale>
          <a:sx n="87" d="100"/>
          <a:sy n="87" d="100"/>
        </p:scale>
        <p:origin x="102" y="168"/>
      </p:cViewPr>
      <p:guideLst>
        <p:guide orient="horz" pos="1752"/>
        <p:guide pos="2880"/>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47559-2918-4618-9D76-F91C1728A3CF}" type="datetimeFigureOut">
              <a:rPr lang="en-US" smtClean="0"/>
              <a:t>2/17/2022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C5E111-861C-47B2-B9EC-8D8180E029E3}" type="slidenum">
              <a:rPr lang="en-US" smtClean="0"/>
              <a:t>‹#›</a:t>
            </a:fld>
            <a:endParaRPr lang="en-US"/>
          </a:p>
        </p:txBody>
      </p:sp>
    </p:spTree>
    <p:extLst>
      <p:ext uri="{BB962C8B-B14F-4D97-AF65-F5344CB8AC3E}">
        <p14:creationId xmlns:p14="http://schemas.microsoft.com/office/powerpoint/2010/main" val="221804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3</a:t>
            </a:fld>
            <a:endParaRPr lang="en-US"/>
          </a:p>
        </p:txBody>
      </p:sp>
    </p:spTree>
    <p:extLst>
      <p:ext uri="{BB962C8B-B14F-4D97-AF65-F5344CB8AC3E}">
        <p14:creationId xmlns:p14="http://schemas.microsoft.com/office/powerpoint/2010/main" val="2871103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8</a:t>
            </a:fld>
            <a:endParaRPr lang="en-US"/>
          </a:p>
        </p:txBody>
      </p:sp>
    </p:spTree>
    <p:extLst>
      <p:ext uri="{BB962C8B-B14F-4D97-AF65-F5344CB8AC3E}">
        <p14:creationId xmlns:p14="http://schemas.microsoft.com/office/powerpoint/2010/main" val="76667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14</a:t>
            </a:fld>
            <a:endParaRPr lang="en-US"/>
          </a:p>
        </p:txBody>
      </p:sp>
    </p:spTree>
    <p:extLst>
      <p:ext uri="{BB962C8B-B14F-4D97-AF65-F5344CB8AC3E}">
        <p14:creationId xmlns:p14="http://schemas.microsoft.com/office/powerpoint/2010/main" val="359005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6172200"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602038"/>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7268C6C2-7D59-244A-BB5D-E5CF2D360384}" type="datetimeFigureOut">
              <a:rPr lang="en-US" smtClean="0"/>
              <a:t>2/17/2022</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2/17/2022</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2/17/2022</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268C6C2-7D59-244A-BB5D-E5CF2D360384}" type="datetimeFigureOut">
              <a:rPr lang="en-US" smtClean="0"/>
              <a:t>2/17/2022</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6089146" cy="2852737"/>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68C6C2-7D59-244A-BB5D-E5CF2D360384}" type="datetimeFigureOut">
              <a:rPr lang="en-US" smtClean="0"/>
              <a:t>2/17/2022</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68C6C2-7D59-244A-BB5D-E5CF2D360384}" type="datetimeFigureOut">
              <a:rPr lang="en-US" smtClean="0"/>
              <a:t>2/17/2022</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767889"/>
          </a:xfrm>
        </p:spPr>
        <p:txBody>
          <a:bodyPr>
            <a:normAutofit/>
          </a:bodyPr>
          <a:lstStyle>
            <a:lvl1pPr>
              <a:defRPr sz="4000"/>
            </a:lvl1pPr>
          </a:lstStyle>
          <a:p>
            <a:r>
              <a:rPr lang="en-US" dirty="0"/>
              <a:t>Click to edit Master title style</a:t>
            </a:r>
          </a:p>
        </p:txBody>
      </p:sp>
      <p:sp>
        <p:nvSpPr>
          <p:cNvPr id="3" name="Text Placeholder 2"/>
          <p:cNvSpPr>
            <a:spLocks noGrp="1"/>
          </p:cNvSpPr>
          <p:nvPr>
            <p:ph type="body" idx="1"/>
          </p:nvPr>
        </p:nvSpPr>
        <p:spPr>
          <a:xfrm>
            <a:off x="629842" y="1211602"/>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035514"/>
            <a:ext cx="3868340"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11602"/>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035514"/>
            <a:ext cx="3887391"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68C6C2-7D59-244A-BB5D-E5CF2D360384}" type="datetimeFigureOut">
              <a:rPr lang="en-US" smtClean="0"/>
              <a:t>2/17/2022</a:t>
            </a:fld>
            <a:endParaRPr lang="en-US"/>
          </a:p>
        </p:txBody>
      </p:sp>
      <p:sp>
        <p:nvSpPr>
          <p:cNvPr id="9" name="Slide Number Placeholder 8"/>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Date Placeholder 2"/>
          <p:cNvSpPr>
            <a:spLocks noGrp="1"/>
          </p:cNvSpPr>
          <p:nvPr>
            <p:ph type="dt" sz="half" idx="10"/>
          </p:nvPr>
        </p:nvSpPr>
        <p:spPr/>
        <p:txBody>
          <a:bodyPr/>
          <a:lstStyle/>
          <a:p>
            <a:fld id="{7268C6C2-7D59-244A-BB5D-E5CF2D360384}" type="datetimeFigureOut">
              <a:rPr lang="en-US" smtClean="0"/>
              <a:t>2/17/2022</a:t>
            </a:fld>
            <a:endParaRPr lang="en-US"/>
          </a:p>
        </p:txBody>
      </p:sp>
      <p:sp>
        <p:nvSpPr>
          <p:cNvPr id="5" name="Slide Number Placeholder 4"/>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8C6C2-7D59-244A-BB5D-E5CF2D360384}" type="datetimeFigureOut">
              <a:rPr lang="en-US" smtClean="0"/>
              <a:t>2/17/2022</a:t>
            </a:fld>
            <a:endParaRPr lang="en-US"/>
          </a:p>
        </p:txBody>
      </p:sp>
      <p:sp>
        <p:nvSpPr>
          <p:cNvPr id="4" name="Slide Number Placeholder 3"/>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2/17/2022</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2/17/2022</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5683170"/>
            <a:ext cx="9144000" cy="1186404"/>
          </a:xfrm>
          <a:prstGeom prst="rect">
            <a:avLst/>
          </a:prstGeom>
          <a:solidFill>
            <a:srgbClr val="008D98">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7"/>
            <a:ext cx="7886700" cy="7678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40740"/>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8C6C2-7D59-244A-BB5D-E5CF2D360384}" type="datetimeFigureOut">
              <a:rPr lang="en-US" smtClean="0"/>
              <a:t>2/17/2022</a:t>
            </a:fld>
            <a:endParaRPr lang="en-US"/>
          </a:p>
        </p:txBody>
      </p:sp>
      <p:sp>
        <p:nvSpPr>
          <p:cNvPr id="6" name="Slide Number Placeholder 5"/>
          <p:cNvSpPr>
            <a:spLocks noGrp="1"/>
          </p:cNvSpPr>
          <p:nvPr>
            <p:ph type="sldNum" sz="quarter" idx="4"/>
          </p:nvPr>
        </p:nvSpPr>
        <p:spPr>
          <a:xfrm>
            <a:off x="7648574" y="6356351"/>
            <a:ext cx="8667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B593E-0C47-6E42-A772-477E3CAF1F69}"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47811" y="5813835"/>
            <a:ext cx="2562064" cy="905645"/>
          </a:xfrm>
          <a:prstGeom prst="rect">
            <a:avLst/>
          </a:prstGeom>
        </p:spPr>
      </p:pic>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8D98"/>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6858000" cy="1790700"/>
          </a:xfrm>
        </p:spPr>
        <p:txBody>
          <a:bodyPr>
            <a:normAutofit fontScale="90000"/>
          </a:bodyPr>
          <a:lstStyle/>
          <a:p>
            <a:r>
              <a:rPr lang="en-US" b="1" dirty="0"/>
              <a:t>Care for the Adolescent Male with Perinatally-</a:t>
            </a:r>
            <a:br>
              <a:rPr lang="en-US" b="1" dirty="0"/>
            </a:br>
            <a:r>
              <a:rPr lang="en-US" b="1" dirty="0"/>
              <a:t>Acquired HIV</a:t>
            </a:r>
            <a:br>
              <a:rPr lang="en-US" b="1" dirty="0"/>
            </a:br>
            <a:r>
              <a:rPr lang="en-US" dirty="0"/>
              <a:t>Module 12 Zoom Activities</a:t>
            </a:r>
          </a:p>
        </p:txBody>
      </p:sp>
    </p:spTree>
    <p:extLst>
      <p:ext uri="{BB962C8B-B14F-4D97-AF65-F5344CB8AC3E}">
        <p14:creationId xmlns:p14="http://schemas.microsoft.com/office/powerpoint/2010/main" val="3498848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4977646" y="3475603"/>
            <a:ext cx="3604497" cy="619478"/>
          </a:xfrm>
        </p:spPr>
        <p:txBody>
          <a:bodyPr vert="horz" lIns="91440" tIns="45720" rIns="91440" bIns="45720" rtlCol="0" anchor="t">
            <a:normAutofit/>
          </a:bodyPr>
          <a:lstStyle/>
          <a:p>
            <a:r>
              <a:rPr lang="en-US" sz="3500" kern="1200" dirty="0">
                <a:latin typeface="+mj-lt"/>
                <a:ea typeface="+mj-ea"/>
                <a:cs typeface="+mj-cs"/>
              </a:rPr>
              <a:t>Reflection</a:t>
            </a:r>
          </a:p>
        </p:txBody>
      </p:sp>
      <p:pic>
        <p:nvPicPr>
          <p:cNvPr id="9" name="Graphic 8" descr="Thought bubble">
            <a:extLst>
              <a:ext uri="{FF2B5EF4-FFF2-40B4-BE49-F238E27FC236}">
                <a16:creationId xmlns:a16="http://schemas.microsoft.com/office/drawing/2014/main" id="{32480127-7B73-49AC-A7AD-77D2729E48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5352" y="2333040"/>
            <a:ext cx="3106320" cy="310632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6" name="Group 15">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89" y="-5977"/>
            <a:ext cx="4679005" cy="6863979"/>
            <a:chOff x="305" y="-5977"/>
            <a:chExt cx="6238675" cy="6863979"/>
          </a:xfrm>
        </p:grpSpPr>
        <p:sp>
          <p:nvSpPr>
            <p:cNvPr id="17" name="Freeform: Shape 16">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itle 1">
            <a:extLst>
              <a:ext uri="{FF2B5EF4-FFF2-40B4-BE49-F238E27FC236}">
                <a16:creationId xmlns:a16="http://schemas.microsoft.com/office/drawing/2014/main" id="{A45897A5-6267-4183-A56F-D344D7321554}"/>
              </a:ext>
            </a:extLst>
          </p:cNvPr>
          <p:cNvSpPr txBox="1">
            <a:spLocks/>
          </p:cNvSpPr>
          <p:nvPr/>
        </p:nvSpPr>
        <p:spPr>
          <a:xfrm>
            <a:off x="4930940" y="4309242"/>
            <a:ext cx="3604497" cy="235431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kern="1200">
                <a:solidFill>
                  <a:srgbClr val="008D98"/>
                </a:solidFill>
                <a:effectLst/>
                <a:latin typeface="+mj-lt"/>
                <a:ea typeface="+mj-ea"/>
                <a:cs typeface="+mj-cs"/>
              </a:defRPr>
            </a:lvl1pPr>
          </a:lstStyle>
          <a:p>
            <a:pPr marL="457200" indent="-457200">
              <a:buFont typeface="Arial" panose="020B0604020202020204" pitchFamily="34" charset="0"/>
              <a:buChar char="•"/>
            </a:pPr>
            <a:r>
              <a:rPr lang="en-US" sz="1800" dirty="0">
                <a:solidFill>
                  <a:schemeClr val="tx1"/>
                </a:solidFill>
              </a:rPr>
              <a:t>What were barriers to communication? </a:t>
            </a:r>
          </a:p>
          <a:p>
            <a:pPr marL="457200" indent="-457200">
              <a:buFont typeface="Arial" panose="020B0604020202020204" pitchFamily="34" charset="0"/>
              <a:buChar char="•"/>
            </a:pPr>
            <a:r>
              <a:rPr lang="en-US" sz="1800" dirty="0">
                <a:solidFill>
                  <a:schemeClr val="tx1"/>
                </a:solidFill>
              </a:rPr>
              <a:t>What worked well?</a:t>
            </a:r>
          </a:p>
          <a:p>
            <a:pPr marL="457200" indent="-457200">
              <a:buFont typeface="Arial" panose="020B0604020202020204" pitchFamily="34" charset="0"/>
              <a:buChar char="•"/>
            </a:pPr>
            <a:r>
              <a:rPr lang="en-US" sz="1800" dirty="0">
                <a:solidFill>
                  <a:schemeClr val="tx1"/>
                </a:solidFill>
              </a:rPr>
              <a:t>What could be improved upon?</a:t>
            </a:r>
          </a:p>
          <a:p>
            <a:pPr marL="457200" indent="-457200">
              <a:buFont typeface="Arial" panose="020B0604020202020204" pitchFamily="34" charset="0"/>
              <a:buChar char="•"/>
            </a:pPr>
            <a:r>
              <a:rPr lang="en-US" sz="1800" dirty="0">
                <a:solidFill>
                  <a:schemeClr val="tx1"/>
                </a:solidFill>
              </a:rPr>
              <a:t>What attitudes or behaviors can help communicating with adolescent patients?</a:t>
            </a:r>
          </a:p>
        </p:txBody>
      </p:sp>
    </p:spTree>
    <p:extLst>
      <p:ext uri="{BB962C8B-B14F-4D97-AF65-F5344CB8AC3E}">
        <p14:creationId xmlns:p14="http://schemas.microsoft.com/office/powerpoint/2010/main" val="1751082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6858000" cy="1790700"/>
          </a:xfrm>
        </p:spPr>
        <p:txBody>
          <a:bodyPr>
            <a:normAutofit fontScale="90000"/>
          </a:bodyPr>
          <a:lstStyle/>
          <a:p>
            <a:r>
              <a:rPr lang="en-US" b="1" dirty="0"/>
              <a:t>#3: SBAR Practice</a:t>
            </a:r>
            <a:br>
              <a:rPr lang="en-US" b="1" dirty="0"/>
            </a:br>
            <a:r>
              <a:rPr lang="en-US" sz="3100" dirty="0"/>
              <a:t>Objective: Demonstrate how to refer a patient to a specialist for drug-resistant HIV (IPE)</a:t>
            </a:r>
            <a:endParaRPr lang="en-US" dirty="0"/>
          </a:p>
        </p:txBody>
      </p:sp>
    </p:spTree>
    <p:extLst>
      <p:ext uri="{BB962C8B-B14F-4D97-AF65-F5344CB8AC3E}">
        <p14:creationId xmlns:p14="http://schemas.microsoft.com/office/powerpoint/2010/main" val="253844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0DB52-CAE8-B24E-9859-DD9B3139E486}"/>
              </a:ext>
            </a:extLst>
          </p:cNvPr>
          <p:cNvSpPr>
            <a:spLocks noGrp="1"/>
          </p:cNvSpPr>
          <p:nvPr>
            <p:ph type="title"/>
          </p:nvPr>
        </p:nvSpPr>
        <p:spPr/>
        <p:txBody>
          <a:bodyPr/>
          <a:lstStyle/>
          <a:p>
            <a:r>
              <a:rPr lang="en-US" b="1" dirty="0"/>
              <a:t>SBAR</a:t>
            </a:r>
            <a:endParaRPr lang="en-US" b="1" dirty="0">
              <a:cs typeface="Arial"/>
            </a:endParaRPr>
          </a:p>
        </p:txBody>
      </p:sp>
      <p:sp>
        <p:nvSpPr>
          <p:cNvPr id="3" name="Content Placeholder 2">
            <a:extLst>
              <a:ext uri="{FF2B5EF4-FFF2-40B4-BE49-F238E27FC236}">
                <a16:creationId xmlns:a16="http://schemas.microsoft.com/office/drawing/2014/main" id="{71C1FB6E-96D0-484B-A8CC-895EDA05032D}"/>
              </a:ext>
            </a:extLst>
          </p:cNvPr>
          <p:cNvSpPr>
            <a:spLocks noGrp="1"/>
          </p:cNvSpPr>
          <p:nvPr>
            <p:ph idx="1"/>
          </p:nvPr>
        </p:nvSpPr>
        <p:spPr/>
        <p:txBody>
          <a:bodyPr/>
          <a:lstStyle/>
          <a:p>
            <a:r>
              <a:rPr lang="en-US" dirty="0">
                <a:latin typeface="+mj-lt"/>
              </a:rPr>
              <a:t>A communication tool/information exchange strategy</a:t>
            </a:r>
          </a:p>
          <a:p>
            <a:r>
              <a:rPr lang="en-US" dirty="0">
                <a:latin typeface="+mj-lt"/>
              </a:rPr>
              <a:t>A framework for team members to effectively communicate information to one another</a:t>
            </a:r>
          </a:p>
        </p:txBody>
      </p:sp>
      <p:graphicFrame>
        <p:nvGraphicFramePr>
          <p:cNvPr id="4" name="Table 3">
            <a:extLst>
              <a:ext uri="{FF2B5EF4-FFF2-40B4-BE49-F238E27FC236}">
                <a16:creationId xmlns:a16="http://schemas.microsoft.com/office/drawing/2014/main" id="{62EE65A3-9081-B04E-81AC-4A6A4F5AF871}"/>
              </a:ext>
            </a:extLst>
          </p:cNvPr>
          <p:cNvGraphicFramePr>
            <a:graphicFrameLocks noGrp="1"/>
          </p:cNvGraphicFramePr>
          <p:nvPr/>
        </p:nvGraphicFramePr>
        <p:xfrm>
          <a:off x="832247" y="3433185"/>
          <a:ext cx="7479507" cy="1920240"/>
        </p:xfrm>
        <a:graphic>
          <a:graphicData uri="http://schemas.openxmlformats.org/drawingml/2006/table">
            <a:tbl>
              <a:tblPr firstRow="1" firstCol="1" bandRow="1">
                <a:tableStyleId>{16D9F66E-5EB9-4882-86FB-DCBF35E3C3E4}</a:tableStyleId>
              </a:tblPr>
              <a:tblGrid>
                <a:gridCol w="2763807">
                  <a:extLst>
                    <a:ext uri="{9D8B030D-6E8A-4147-A177-3AD203B41FA5}">
                      <a16:colId xmlns:a16="http://schemas.microsoft.com/office/drawing/2014/main" val="3017448780"/>
                    </a:ext>
                  </a:extLst>
                </a:gridCol>
                <a:gridCol w="4715700">
                  <a:extLst>
                    <a:ext uri="{9D8B030D-6E8A-4147-A177-3AD203B41FA5}">
                      <a16:colId xmlns:a16="http://schemas.microsoft.com/office/drawing/2014/main" val="2820429787"/>
                    </a:ext>
                  </a:extLst>
                </a:gridCol>
              </a:tblGrid>
              <a:tr h="320040">
                <a:tc>
                  <a:txBody>
                    <a:bodyPr/>
                    <a:lstStyle/>
                    <a:p>
                      <a:pPr marL="0" marR="0">
                        <a:spcBef>
                          <a:spcPts val="0"/>
                        </a:spcBef>
                        <a:spcAft>
                          <a:spcPts val="0"/>
                        </a:spcAft>
                      </a:pPr>
                      <a:r>
                        <a:rPr lang="en-US" sz="2100" dirty="0">
                          <a:solidFill>
                            <a:schemeClr val="bg1"/>
                          </a:solidFill>
                          <a:effectLst/>
                        </a:rPr>
                        <a:t>SITUATION</a:t>
                      </a:r>
                      <a:endParaRPr lang="en-US" sz="2100" b="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solidFill>
                      <a:srgbClr val="007F44"/>
                    </a:solidFill>
                  </a:tcPr>
                </a:tc>
                <a:tc>
                  <a:txBody>
                    <a:bodyPr/>
                    <a:lstStyle/>
                    <a:p>
                      <a:pPr marL="0" marR="0">
                        <a:spcBef>
                          <a:spcPts val="0"/>
                        </a:spcBef>
                        <a:spcAft>
                          <a:spcPts val="0"/>
                        </a:spcAft>
                      </a:pPr>
                      <a:r>
                        <a:rPr lang="en-US" sz="2100" b="0" dirty="0">
                          <a:effectLst/>
                        </a:rPr>
                        <a:t>What is going on with the patient?</a:t>
                      </a:r>
                      <a:endParaRPr lang="en-US" sz="2100" b="0" i="0" dirty="0">
                        <a:effectLst/>
                        <a:latin typeface="+mj-lt"/>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607934099"/>
                  </a:ext>
                </a:extLst>
              </a:tr>
              <a:tr h="640080">
                <a:tc>
                  <a:txBody>
                    <a:bodyPr/>
                    <a:lstStyle/>
                    <a:p>
                      <a:pPr marL="0" marR="0">
                        <a:spcBef>
                          <a:spcPts val="0"/>
                        </a:spcBef>
                        <a:spcAft>
                          <a:spcPts val="0"/>
                        </a:spcAft>
                      </a:pPr>
                      <a:r>
                        <a:rPr lang="en-US" sz="2100" dirty="0">
                          <a:solidFill>
                            <a:schemeClr val="bg1"/>
                          </a:solidFill>
                          <a:effectLst/>
                        </a:rPr>
                        <a:t>BACKGROUND</a:t>
                      </a:r>
                      <a:endParaRPr lang="en-US" sz="2100" b="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solidFill>
                      <a:srgbClr val="007F44"/>
                    </a:solidFill>
                  </a:tcPr>
                </a:tc>
                <a:tc>
                  <a:txBody>
                    <a:bodyPr/>
                    <a:lstStyle/>
                    <a:p>
                      <a:pPr marL="0" marR="0">
                        <a:spcBef>
                          <a:spcPts val="0"/>
                        </a:spcBef>
                        <a:spcAft>
                          <a:spcPts val="0"/>
                        </a:spcAft>
                      </a:pPr>
                      <a:r>
                        <a:rPr lang="en-US" sz="2100" dirty="0">
                          <a:effectLst/>
                        </a:rPr>
                        <a:t>What is the clinical background or context?</a:t>
                      </a:r>
                      <a:endParaRPr lang="en-US" sz="2100" b="0" i="0" dirty="0">
                        <a:effectLst/>
                        <a:latin typeface="+mj-lt"/>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222753543"/>
                  </a:ext>
                </a:extLst>
              </a:tr>
              <a:tr h="320040">
                <a:tc>
                  <a:txBody>
                    <a:bodyPr/>
                    <a:lstStyle/>
                    <a:p>
                      <a:pPr marL="0" marR="0">
                        <a:spcBef>
                          <a:spcPts val="0"/>
                        </a:spcBef>
                        <a:spcAft>
                          <a:spcPts val="0"/>
                        </a:spcAft>
                      </a:pPr>
                      <a:r>
                        <a:rPr lang="en-US" sz="2100" dirty="0">
                          <a:solidFill>
                            <a:schemeClr val="bg1"/>
                          </a:solidFill>
                          <a:effectLst/>
                        </a:rPr>
                        <a:t>ASSESSMENT</a:t>
                      </a:r>
                      <a:endParaRPr lang="en-US" sz="2100" b="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solidFill>
                      <a:srgbClr val="007F44"/>
                    </a:solidFill>
                  </a:tcPr>
                </a:tc>
                <a:tc>
                  <a:txBody>
                    <a:bodyPr/>
                    <a:lstStyle/>
                    <a:p>
                      <a:pPr marL="0" marR="0">
                        <a:spcBef>
                          <a:spcPts val="0"/>
                        </a:spcBef>
                        <a:spcAft>
                          <a:spcPts val="0"/>
                        </a:spcAft>
                      </a:pPr>
                      <a:r>
                        <a:rPr lang="en-US" sz="2100" dirty="0">
                          <a:effectLst/>
                        </a:rPr>
                        <a:t>What do you think the problem is?</a:t>
                      </a:r>
                      <a:endParaRPr lang="en-US" sz="2100" b="0" i="0" dirty="0">
                        <a:effectLst/>
                        <a:latin typeface="+mj-lt"/>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944376759"/>
                  </a:ext>
                </a:extLst>
              </a:tr>
              <a:tr h="640080">
                <a:tc>
                  <a:txBody>
                    <a:bodyPr/>
                    <a:lstStyle/>
                    <a:p>
                      <a:pPr marL="0" marR="0">
                        <a:spcBef>
                          <a:spcPts val="0"/>
                        </a:spcBef>
                        <a:spcAft>
                          <a:spcPts val="0"/>
                        </a:spcAft>
                      </a:pPr>
                      <a:r>
                        <a:rPr lang="en-US" sz="2100" dirty="0">
                          <a:solidFill>
                            <a:schemeClr val="bg1"/>
                          </a:solidFill>
                          <a:effectLst/>
                        </a:rPr>
                        <a:t>RECOMMENDATION</a:t>
                      </a:r>
                      <a:endParaRPr lang="en-US" sz="2100" b="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solidFill>
                      <a:srgbClr val="007F44"/>
                    </a:solidFill>
                  </a:tcPr>
                </a:tc>
                <a:tc>
                  <a:txBody>
                    <a:bodyPr/>
                    <a:lstStyle/>
                    <a:p>
                      <a:pPr marL="0" marR="0">
                        <a:spcBef>
                          <a:spcPts val="0"/>
                        </a:spcBef>
                        <a:spcAft>
                          <a:spcPts val="0"/>
                        </a:spcAft>
                      </a:pPr>
                      <a:r>
                        <a:rPr lang="en-US" sz="2100" dirty="0">
                          <a:effectLst/>
                        </a:rPr>
                        <a:t>What would I recommend?</a:t>
                      </a:r>
                      <a:endParaRPr lang="en-US" sz="2100" b="0" i="0" dirty="0">
                        <a:effectLst/>
                        <a:latin typeface="+mj-lt"/>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612259104"/>
                  </a:ext>
                </a:extLst>
              </a:tr>
            </a:tbl>
          </a:graphicData>
        </a:graphic>
      </p:graphicFrame>
    </p:spTree>
    <p:extLst>
      <p:ext uri="{BB962C8B-B14F-4D97-AF65-F5344CB8AC3E}">
        <p14:creationId xmlns:p14="http://schemas.microsoft.com/office/powerpoint/2010/main" val="98092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B2FF-C3DC-494F-88C9-C4D03527469A}"/>
              </a:ext>
            </a:extLst>
          </p:cNvPr>
          <p:cNvSpPr>
            <a:spLocks noGrp="1"/>
          </p:cNvSpPr>
          <p:nvPr>
            <p:ph type="title"/>
          </p:nvPr>
        </p:nvSpPr>
        <p:spPr>
          <a:xfrm>
            <a:off x="395934" y="207472"/>
            <a:ext cx="7886700" cy="767888"/>
          </a:xfrm>
        </p:spPr>
        <p:txBody>
          <a:bodyPr>
            <a:normAutofit fontScale="90000"/>
          </a:bodyPr>
          <a:lstStyle/>
          <a:p>
            <a:r>
              <a:rPr lang="en-US" b="1" dirty="0"/>
              <a:t>Example: </a:t>
            </a:r>
            <a:br>
              <a:rPr lang="en-US" b="1" dirty="0"/>
            </a:br>
            <a:r>
              <a:rPr lang="en-US" b="1" dirty="0"/>
              <a:t>SBAR Nurse-to-Physician Report</a:t>
            </a:r>
            <a:endParaRPr lang="en-US" b="1" dirty="0">
              <a:cs typeface="Arial"/>
            </a:endParaRPr>
          </a:p>
        </p:txBody>
      </p:sp>
      <p:graphicFrame>
        <p:nvGraphicFramePr>
          <p:cNvPr id="5" name="Table 4">
            <a:extLst>
              <a:ext uri="{FF2B5EF4-FFF2-40B4-BE49-F238E27FC236}">
                <a16:creationId xmlns:a16="http://schemas.microsoft.com/office/drawing/2014/main" id="{A336C4B6-C989-4A9B-A70C-19873896D857}"/>
              </a:ext>
            </a:extLst>
          </p:cNvPr>
          <p:cNvGraphicFramePr>
            <a:graphicFrameLocks noGrp="1"/>
          </p:cNvGraphicFramePr>
          <p:nvPr>
            <p:extLst>
              <p:ext uri="{D42A27DB-BD31-4B8C-83A1-F6EECF244321}">
                <p14:modId xmlns:p14="http://schemas.microsoft.com/office/powerpoint/2010/main" val="922591978"/>
              </p:ext>
            </p:extLst>
          </p:nvPr>
        </p:nvGraphicFramePr>
        <p:xfrm>
          <a:off x="395934" y="1413066"/>
          <a:ext cx="8119416" cy="5208271"/>
        </p:xfrm>
        <a:graphic>
          <a:graphicData uri="http://schemas.openxmlformats.org/drawingml/2006/table">
            <a:tbl>
              <a:tblPr firstRow="1" firstCol="1" bandRow="1">
                <a:tableStyleId>{16D9F66E-5EB9-4882-86FB-DCBF35E3C3E4}</a:tableStyleId>
              </a:tblPr>
              <a:tblGrid>
                <a:gridCol w="2942997">
                  <a:extLst>
                    <a:ext uri="{9D8B030D-6E8A-4147-A177-3AD203B41FA5}">
                      <a16:colId xmlns:a16="http://schemas.microsoft.com/office/drawing/2014/main" val="3017448780"/>
                    </a:ext>
                  </a:extLst>
                </a:gridCol>
                <a:gridCol w="5176419">
                  <a:extLst>
                    <a:ext uri="{9D8B030D-6E8A-4147-A177-3AD203B41FA5}">
                      <a16:colId xmlns:a16="http://schemas.microsoft.com/office/drawing/2014/main" val="2820429787"/>
                    </a:ext>
                  </a:extLst>
                </a:gridCol>
              </a:tblGrid>
              <a:tr h="1258060">
                <a:tc>
                  <a:txBody>
                    <a:bodyPr/>
                    <a:lstStyle/>
                    <a:p>
                      <a:pPr marL="0" marR="0">
                        <a:spcBef>
                          <a:spcPts val="200"/>
                        </a:spcBef>
                        <a:spcAft>
                          <a:spcPts val="200"/>
                        </a:spcAft>
                      </a:pPr>
                      <a:r>
                        <a:rPr lang="en-US" sz="2100" dirty="0">
                          <a:solidFill>
                            <a:schemeClr val="bg1"/>
                          </a:solidFill>
                          <a:effectLst/>
                        </a:rPr>
                        <a:t>SITUATION</a:t>
                      </a:r>
                      <a:endParaRPr lang="en-US" sz="210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nchor="ctr">
                    <a:solidFill>
                      <a:srgbClr val="007F44"/>
                    </a:solidFill>
                  </a:tcPr>
                </a:tc>
                <a:tc>
                  <a:txBody>
                    <a:bodyPr/>
                    <a:lstStyle/>
                    <a:p>
                      <a:pPr marL="0" marR="0">
                        <a:spcBef>
                          <a:spcPts val="200"/>
                        </a:spcBef>
                        <a:spcAft>
                          <a:spcPts val="200"/>
                        </a:spcAft>
                      </a:pPr>
                      <a:r>
                        <a:rPr lang="en-US" sz="1800" b="0" kern="1200" dirty="0">
                          <a:effectLst/>
                        </a:rPr>
                        <a:t>This is a 65-year-old female</a:t>
                      </a:r>
                      <a:r>
                        <a:rPr lang="en-US" sz="1800" b="0" kern="1200" baseline="0" dirty="0">
                          <a:effectLst/>
                        </a:rPr>
                        <a:t> who is complaining of new-onset chest pressure, and is pale, sweaty, and confused.</a:t>
                      </a:r>
                      <a:endParaRPr lang="en-US" sz="1800" b="0" i="0" dirty="0">
                        <a:effectLst/>
                        <a:latin typeface="+mj-lt"/>
                        <a:ea typeface="Calibri" panose="020F0502020204030204" pitchFamily="34" charset="0"/>
                        <a:cs typeface="Times New Roman"/>
                      </a:endParaRPr>
                    </a:p>
                  </a:txBody>
                  <a:tcPr marL="51435" marR="51435" marT="0" marB="0" anchor="ctr"/>
                </a:tc>
                <a:extLst>
                  <a:ext uri="{0D108BD9-81ED-4DB2-BD59-A6C34878D82A}">
                    <a16:rowId xmlns:a16="http://schemas.microsoft.com/office/drawing/2014/main" val="2607934099"/>
                  </a:ext>
                </a:extLst>
              </a:tr>
              <a:tr h="1803248">
                <a:tc>
                  <a:txBody>
                    <a:bodyPr/>
                    <a:lstStyle/>
                    <a:p>
                      <a:pPr marL="0" marR="0">
                        <a:spcBef>
                          <a:spcPts val="0"/>
                        </a:spcBef>
                        <a:spcAft>
                          <a:spcPts val="0"/>
                        </a:spcAft>
                      </a:pPr>
                      <a:r>
                        <a:rPr lang="en-US" sz="2100" dirty="0">
                          <a:solidFill>
                            <a:schemeClr val="bg1"/>
                          </a:solidFill>
                          <a:effectLst/>
                        </a:rPr>
                        <a:t>BACKGROUND</a:t>
                      </a:r>
                      <a:endParaRPr lang="en-US" sz="210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nchor="ctr">
                    <a:solidFill>
                      <a:srgbClr val="007F44"/>
                    </a:solidFill>
                  </a:tcPr>
                </a:tc>
                <a:tc>
                  <a:txBody>
                    <a:bodyPr/>
                    <a:lstStyle/>
                    <a:p>
                      <a:pPr marL="0" marR="0">
                        <a:spcBef>
                          <a:spcPts val="0"/>
                        </a:spcBef>
                        <a:spcAft>
                          <a:spcPts val="0"/>
                        </a:spcAft>
                      </a:pPr>
                      <a:r>
                        <a:rPr lang="en-US" sz="1800" kern="1200" dirty="0">
                          <a:effectLst/>
                        </a:rPr>
                        <a:t>She has a history of HTN, was admitted for a GI bleed with last Hemoglobin stable at 9.7 yesterday. Blood</a:t>
                      </a:r>
                      <a:r>
                        <a:rPr lang="en-US" sz="1800" kern="1200" baseline="0" dirty="0">
                          <a:effectLst/>
                        </a:rPr>
                        <a:t> pressure has now dropped to 90/50 and pulse increased to 120 (from 120/80 and 85 two hours ago)</a:t>
                      </a:r>
                    </a:p>
                  </a:txBody>
                  <a:tcPr marL="51435" marR="51435" marT="0" marB="0" anchor="ctr"/>
                </a:tc>
                <a:extLst>
                  <a:ext uri="{0D108BD9-81ED-4DB2-BD59-A6C34878D82A}">
                    <a16:rowId xmlns:a16="http://schemas.microsoft.com/office/drawing/2014/main" val="2222753543"/>
                  </a:ext>
                </a:extLst>
              </a:tr>
              <a:tr h="1072779">
                <a:tc>
                  <a:txBody>
                    <a:bodyPr/>
                    <a:lstStyle/>
                    <a:p>
                      <a:pPr marL="0" marR="0">
                        <a:spcBef>
                          <a:spcPts val="0"/>
                        </a:spcBef>
                        <a:spcAft>
                          <a:spcPts val="0"/>
                        </a:spcAft>
                      </a:pPr>
                      <a:r>
                        <a:rPr lang="en-US" sz="2100" dirty="0">
                          <a:solidFill>
                            <a:schemeClr val="bg1"/>
                          </a:solidFill>
                          <a:effectLst/>
                        </a:rPr>
                        <a:t>ASSESSMENT</a:t>
                      </a:r>
                      <a:endParaRPr lang="en-US" sz="210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nchor="ctr">
                    <a:solidFill>
                      <a:srgbClr val="007F44"/>
                    </a:solidFill>
                  </a:tcPr>
                </a:tc>
                <a:tc>
                  <a:txBody>
                    <a:bodyPr/>
                    <a:lstStyle/>
                    <a:p>
                      <a:pPr marL="0" marR="0">
                        <a:spcBef>
                          <a:spcPts val="0"/>
                        </a:spcBef>
                        <a:spcAft>
                          <a:spcPts val="0"/>
                        </a:spcAft>
                      </a:pPr>
                      <a:r>
                        <a:rPr lang="en-US" sz="1800" kern="1200" dirty="0">
                          <a:effectLst/>
                        </a:rPr>
                        <a:t>I think</a:t>
                      </a:r>
                      <a:r>
                        <a:rPr lang="en-US" sz="1800" kern="1200" baseline="0" dirty="0">
                          <a:effectLst/>
                        </a:rPr>
                        <a:t> the patient has an active bleed but also can’t rule out a myocardial infarction.</a:t>
                      </a:r>
                      <a:endParaRPr lang="en-US" sz="1800" i="0" dirty="0">
                        <a:effectLst/>
                        <a:latin typeface="+mj-lt"/>
                        <a:ea typeface="Calibri" panose="020F0502020204030204" pitchFamily="34" charset="0"/>
                        <a:cs typeface="Times New Roman"/>
                      </a:endParaRPr>
                    </a:p>
                  </a:txBody>
                  <a:tcPr marL="51435" marR="51435" marT="0" marB="0" anchor="ctr"/>
                </a:tc>
                <a:extLst>
                  <a:ext uri="{0D108BD9-81ED-4DB2-BD59-A6C34878D82A}">
                    <a16:rowId xmlns:a16="http://schemas.microsoft.com/office/drawing/2014/main" val="2944376759"/>
                  </a:ext>
                </a:extLst>
              </a:tr>
              <a:tr h="1074184">
                <a:tc>
                  <a:txBody>
                    <a:bodyPr/>
                    <a:lstStyle/>
                    <a:p>
                      <a:pPr marL="0" marR="0">
                        <a:spcBef>
                          <a:spcPts val="0"/>
                        </a:spcBef>
                        <a:spcAft>
                          <a:spcPts val="0"/>
                        </a:spcAft>
                      </a:pPr>
                      <a:r>
                        <a:rPr lang="en-US" sz="2100" dirty="0">
                          <a:solidFill>
                            <a:schemeClr val="bg1"/>
                          </a:solidFill>
                          <a:effectLst/>
                        </a:rPr>
                        <a:t>RECOMMENDATION</a:t>
                      </a:r>
                      <a:endParaRPr lang="en-US" sz="210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nchor="ctr">
                    <a:solidFill>
                      <a:srgbClr val="007F44"/>
                    </a:solidFill>
                  </a:tcPr>
                </a:tc>
                <a:tc>
                  <a:txBody>
                    <a:bodyPr/>
                    <a:lstStyle/>
                    <a:p>
                      <a:pPr marL="0" marR="0">
                        <a:spcBef>
                          <a:spcPts val="0"/>
                        </a:spcBef>
                        <a:spcAft>
                          <a:spcPts val="0"/>
                        </a:spcAft>
                      </a:pPr>
                      <a:r>
                        <a:rPr lang="en-US" sz="1800" kern="1200" dirty="0">
                          <a:effectLst/>
                        </a:rPr>
                        <a:t>I’d like</a:t>
                      </a:r>
                      <a:r>
                        <a:rPr lang="en-US" sz="1800" kern="1200" baseline="0" dirty="0">
                          <a:effectLst/>
                        </a:rPr>
                        <a:t> to get </a:t>
                      </a:r>
                      <a:r>
                        <a:rPr lang="en-US" sz="1800" kern="1200" dirty="0">
                          <a:effectLst/>
                        </a:rPr>
                        <a:t>an EKG, CBC, and give</a:t>
                      </a:r>
                      <a:r>
                        <a:rPr lang="en-US" sz="1800" kern="1200" baseline="0" dirty="0">
                          <a:effectLst/>
                        </a:rPr>
                        <a:t> the</a:t>
                      </a:r>
                      <a:r>
                        <a:rPr lang="en-US" sz="1800" kern="1200" dirty="0">
                          <a:effectLst/>
                        </a:rPr>
                        <a:t> patient IV</a:t>
                      </a:r>
                      <a:r>
                        <a:rPr lang="en-US" sz="1800" kern="1200" baseline="0" dirty="0">
                          <a:effectLst/>
                        </a:rPr>
                        <a:t> fluids. I’d also like for you to see her right away.</a:t>
                      </a:r>
                      <a:endParaRPr lang="en-US" sz="1800" i="0" dirty="0">
                        <a:effectLst/>
                        <a:latin typeface="+mj-lt"/>
                        <a:ea typeface="Calibri" panose="020F0502020204030204" pitchFamily="34" charset="0"/>
                        <a:cs typeface="Times New Roman"/>
                      </a:endParaRPr>
                    </a:p>
                  </a:txBody>
                  <a:tcPr marL="51435" marR="51435" marT="0" marB="0" anchor="ctr"/>
                </a:tc>
                <a:extLst>
                  <a:ext uri="{0D108BD9-81ED-4DB2-BD59-A6C34878D82A}">
                    <a16:rowId xmlns:a16="http://schemas.microsoft.com/office/drawing/2014/main" val="3612259104"/>
                  </a:ext>
                </a:extLst>
              </a:tr>
            </a:tbl>
          </a:graphicData>
        </a:graphic>
      </p:graphicFrame>
    </p:spTree>
    <p:extLst>
      <p:ext uri="{BB962C8B-B14F-4D97-AF65-F5344CB8AC3E}">
        <p14:creationId xmlns:p14="http://schemas.microsoft.com/office/powerpoint/2010/main" val="3926990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240739"/>
            <a:ext cx="7886700" cy="4886791"/>
          </a:xfrm>
        </p:spPr>
        <p:txBody>
          <a:bodyPr>
            <a:normAutofit/>
          </a:bodyPr>
          <a:lstStyle/>
          <a:p>
            <a:pPr lvl="0"/>
            <a:endParaRPr lang="en-US" dirty="0"/>
          </a:p>
          <a:p>
            <a:pPr marL="0" indent="0">
              <a:buNone/>
            </a:pPr>
            <a:r>
              <a:rPr lang="en-US" sz="2400" dirty="0"/>
              <a:t>In pairs, practice approaches to communicating effectively with adolescent patients.</a:t>
            </a:r>
          </a:p>
          <a:p>
            <a:pPr marL="0" indent="0">
              <a:buNone/>
            </a:pPr>
            <a:endParaRPr lang="en-US" sz="2400" dirty="0"/>
          </a:p>
          <a:p>
            <a:pPr marL="0" indent="0">
              <a:buNone/>
            </a:pPr>
            <a:r>
              <a:rPr lang="en-US" sz="2400" dirty="0"/>
              <a:t>Each person should practice for 5 minutes and then receive feedback from their partner for 2-3 minutes.</a:t>
            </a:r>
          </a:p>
          <a:p>
            <a:pPr marL="0" indent="0">
              <a:buNone/>
            </a:pPr>
            <a:endParaRPr lang="en-US" sz="2400" i="1" dirty="0"/>
          </a:p>
          <a:p>
            <a:pPr marL="0" indent="0">
              <a:buNone/>
            </a:pPr>
            <a:endParaRPr lang="en-US" sz="2400" i="1" dirty="0"/>
          </a:p>
          <a:p>
            <a:pPr marL="0" indent="0" algn="ctr">
              <a:buNone/>
            </a:pPr>
            <a:r>
              <a:rPr lang="en-US" sz="2400" i="1" dirty="0"/>
              <a:t>You can find the SBAR framework in your “Learner Zoom Handout” (PDF on the course site)</a:t>
            </a:r>
          </a:p>
          <a:p>
            <a:pPr marL="457200" lvl="1" indent="0">
              <a:buNone/>
            </a:pPr>
            <a:endParaRPr lang="en-US" dirty="0"/>
          </a:p>
          <a:p>
            <a:endParaRPr lang="en-US"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SBAR Practice </a:t>
            </a:r>
          </a:p>
        </p:txBody>
      </p:sp>
    </p:spTree>
    <p:extLst>
      <p:ext uri="{BB962C8B-B14F-4D97-AF65-F5344CB8AC3E}">
        <p14:creationId xmlns:p14="http://schemas.microsoft.com/office/powerpoint/2010/main" val="1843328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15 minutes</a:t>
            </a:r>
          </a:p>
        </p:txBody>
      </p:sp>
    </p:spTree>
    <p:extLst>
      <p:ext uri="{BB962C8B-B14F-4D97-AF65-F5344CB8AC3E}">
        <p14:creationId xmlns:p14="http://schemas.microsoft.com/office/powerpoint/2010/main" val="733004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4977646" y="3475603"/>
            <a:ext cx="3604497" cy="619478"/>
          </a:xfrm>
        </p:spPr>
        <p:txBody>
          <a:bodyPr vert="horz" lIns="91440" tIns="45720" rIns="91440" bIns="45720" rtlCol="0" anchor="t">
            <a:normAutofit/>
          </a:bodyPr>
          <a:lstStyle/>
          <a:p>
            <a:r>
              <a:rPr lang="en-US" sz="3500" kern="1200" dirty="0">
                <a:latin typeface="+mj-lt"/>
                <a:ea typeface="+mj-ea"/>
                <a:cs typeface="+mj-cs"/>
              </a:rPr>
              <a:t>Debrief</a:t>
            </a:r>
          </a:p>
        </p:txBody>
      </p:sp>
      <p:sp>
        <p:nvSpPr>
          <p:cNvPr id="4" name="Freeform: Shape 3">
            <a:extLst>
              <a:ext uri="{FF2B5EF4-FFF2-40B4-BE49-F238E27FC236}">
                <a16:creationId xmlns:a16="http://schemas.microsoft.com/office/drawing/2014/main" id="{CDD2A845-2250-494D-BC92-C3E9AA11E6B6}"/>
              </a:ext>
            </a:extLst>
          </p:cNvPr>
          <p:cNvSpPr/>
          <p:nvPr/>
        </p:nvSpPr>
        <p:spPr>
          <a:xfrm>
            <a:off x="546569" y="2721330"/>
            <a:ext cx="2523885" cy="1714947"/>
          </a:xfrm>
          <a:prstGeom prst="wedgeEllipseCallout">
            <a:avLst/>
          </a:prstGeom>
          <a:solidFill>
            <a:srgbClr val="007F44"/>
          </a:solidFill>
          <a:ln w="32345" cap="flat">
            <a:solidFill>
              <a:srgbClr val="007F44"/>
            </a:solidFill>
            <a:prstDash val="solid"/>
            <a:miter/>
          </a:ln>
        </p:spPr>
        <p:txBody>
          <a:bodyPr rtlCol="0" anchor="ctr"/>
          <a:lstStyle/>
          <a:p>
            <a:endParaRPr lang="en-US"/>
          </a:p>
        </p:txBody>
      </p:sp>
      <p:grpSp>
        <p:nvGrpSpPr>
          <p:cNvPr id="16" name="Group 15">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89" y="-5977"/>
            <a:ext cx="4679005" cy="6863979"/>
            <a:chOff x="305" y="-5977"/>
            <a:chExt cx="6238675" cy="6863979"/>
          </a:xfrm>
        </p:grpSpPr>
        <p:sp>
          <p:nvSpPr>
            <p:cNvPr id="17" name="Freeform: Shape 16">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68963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B2FF-C3DC-494F-88C9-C4D03527469A}"/>
              </a:ext>
            </a:extLst>
          </p:cNvPr>
          <p:cNvSpPr>
            <a:spLocks noGrp="1"/>
          </p:cNvSpPr>
          <p:nvPr>
            <p:ph type="title"/>
          </p:nvPr>
        </p:nvSpPr>
        <p:spPr/>
        <p:txBody>
          <a:bodyPr>
            <a:normAutofit fontScale="90000"/>
          </a:bodyPr>
          <a:lstStyle/>
          <a:p>
            <a:r>
              <a:rPr lang="en-US" b="1" dirty="0"/>
              <a:t>SBAR Nurse-to-Physician Example</a:t>
            </a:r>
            <a:endParaRPr lang="en-US" b="1" dirty="0">
              <a:cs typeface="Arial"/>
            </a:endParaRPr>
          </a:p>
        </p:txBody>
      </p:sp>
      <p:graphicFrame>
        <p:nvGraphicFramePr>
          <p:cNvPr id="4" name="Table 3">
            <a:extLst>
              <a:ext uri="{FF2B5EF4-FFF2-40B4-BE49-F238E27FC236}">
                <a16:creationId xmlns:a16="http://schemas.microsoft.com/office/drawing/2014/main" id="{BC416256-3AAC-0346-A0FA-861B0E579FB5}"/>
              </a:ext>
            </a:extLst>
          </p:cNvPr>
          <p:cNvGraphicFramePr>
            <a:graphicFrameLocks noGrp="1"/>
          </p:cNvGraphicFramePr>
          <p:nvPr>
            <p:extLst>
              <p:ext uri="{D42A27DB-BD31-4B8C-83A1-F6EECF244321}">
                <p14:modId xmlns:p14="http://schemas.microsoft.com/office/powerpoint/2010/main" val="4196378195"/>
              </p:ext>
            </p:extLst>
          </p:nvPr>
        </p:nvGraphicFramePr>
        <p:xfrm>
          <a:off x="510848" y="1398450"/>
          <a:ext cx="8012815" cy="5012861"/>
        </p:xfrm>
        <a:graphic>
          <a:graphicData uri="http://schemas.openxmlformats.org/drawingml/2006/table">
            <a:tbl>
              <a:tblPr firstRow="1" firstCol="1" bandRow="1">
                <a:tableStyleId>{16D9F66E-5EB9-4882-86FB-DCBF35E3C3E4}</a:tableStyleId>
              </a:tblPr>
              <a:tblGrid>
                <a:gridCol w="2807768">
                  <a:extLst>
                    <a:ext uri="{9D8B030D-6E8A-4147-A177-3AD203B41FA5}">
                      <a16:colId xmlns:a16="http://schemas.microsoft.com/office/drawing/2014/main" val="3017448780"/>
                    </a:ext>
                  </a:extLst>
                </a:gridCol>
                <a:gridCol w="5205047">
                  <a:extLst>
                    <a:ext uri="{9D8B030D-6E8A-4147-A177-3AD203B41FA5}">
                      <a16:colId xmlns:a16="http://schemas.microsoft.com/office/drawing/2014/main" val="2820429787"/>
                    </a:ext>
                  </a:extLst>
                </a:gridCol>
              </a:tblGrid>
              <a:tr h="1002573">
                <a:tc>
                  <a:txBody>
                    <a:bodyPr/>
                    <a:lstStyle/>
                    <a:p>
                      <a:pPr marL="0" marR="0">
                        <a:spcBef>
                          <a:spcPts val="0"/>
                        </a:spcBef>
                        <a:spcAft>
                          <a:spcPts val="0"/>
                        </a:spcAft>
                      </a:pPr>
                      <a:r>
                        <a:rPr lang="en-US" sz="2100">
                          <a:solidFill>
                            <a:schemeClr val="bg1"/>
                          </a:solidFill>
                          <a:effectLst/>
                        </a:rPr>
                        <a:t>SITUATION</a:t>
                      </a:r>
                      <a:endParaRPr lang="en-US" sz="2100" b="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solidFill>
                      <a:srgbClr val="007F44"/>
                    </a:solidFill>
                  </a:tcPr>
                </a:tc>
                <a:tc>
                  <a:txBody>
                    <a:bodyPr/>
                    <a:lstStyle/>
                    <a:p>
                      <a:pPr marL="0" marR="0">
                        <a:spcBef>
                          <a:spcPts val="0"/>
                        </a:spcBef>
                        <a:spcAft>
                          <a:spcPts val="0"/>
                        </a:spcAft>
                      </a:pPr>
                      <a:r>
                        <a:rPr lang="en-US" sz="1600" b="0" kern="1200" dirty="0">
                          <a:effectLst/>
                        </a:rPr>
                        <a:t>Ibrahim is a 13-year-old male with history of perinatally transmitted HIV with multidrug resistance on TDF/3TC/DTG now with poor adherence in the setting of multiple life stressors.</a:t>
                      </a:r>
                      <a:r>
                        <a:rPr lang="en-US" sz="1600" b="0" dirty="0">
                          <a:effectLst/>
                        </a:rPr>
                        <a:t> </a:t>
                      </a:r>
                      <a:endParaRPr lang="en-US" sz="1600" b="0" i="0" dirty="0">
                        <a:effectLst/>
                        <a:latin typeface="+mj-lt"/>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607934099"/>
                  </a:ext>
                </a:extLst>
              </a:tr>
              <a:tr h="1336762">
                <a:tc>
                  <a:txBody>
                    <a:bodyPr/>
                    <a:lstStyle/>
                    <a:p>
                      <a:pPr marL="0" marR="0">
                        <a:spcBef>
                          <a:spcPts val="0"/>
                        </a:spcBef>
                        <a:spcAft>
                          <a:spcPts val="0"/>
                        </a:spcAft>
                      </a:pPr>
                      <a:r>
                        <a:rPr lang="en-US" sz="2100" dirty="0">
                          <a:solidFill>
                            <a:schemeClr val="bg1"/>
                          </a:solidFill>
                          <a:effectLst/>
                        </a:rPr>
                        <a:t>BACKGROUND</a:t>
                      </a:r>
                      <a:endParaRPr lang="en-US" sz="2100" b="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solidFill>
                      <a:srgbClr val="007F44"/>
                    </a:solidFill>
                  </a:tcPr>
                </a:tc>
                <a:tc>
                  <a:txBody>
                    <a:bodyPr/>
                    <a:lstStyle/>
                    <a:p>
                      <a:pPr marL="0" marR="0">
                        <a:spcBef>
                          <a:spcPts val="0"/>
                        </a:spcBef>
                        <a:spcAft>
                          <a:spcPts val="0"/>
                        </a:spcAft>
                      </a:pPr>
                      <a:r>
                        <a:rPr lang="en-US" sz="1600" b="0" kern="1200" dirty="0">
                          <a:effectLst/>
                        </a:rPr>
                        <a:t>Ibrahim</a:t>
                      </a:r>
                      <a:r>
                        <a:rPr lang="en-US" sz="1600" kern="1200" dirty="0">
                          <a:effectLst/>
                        </a:rPr>
                        <a:t> was perinatally infected and his mother is deceased. He had been taking meds as a child intermittently. He was hospitalized earlier this month x 8 days with pneumonia, and his HIV status was disclosed at that time. </a:t>
                      </a:r>
                      <a:endParaRPr lang="en-US" sz="1600" b="0" i="0" dirty="0">
                        <a:effectLst/>
                        <a:latin typeface="+mj-lt"/>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222753543"/>
                  </a:ext>
                </a:extLst>
              </a:tr>
              <a:tr h="1670953">
                <a:tc>
                  <a:txBody>
                    <a:bodyPr/>
                    <a:lstStyle/>
                    <a:p>
                      <a:pPr marL="0" marR="0">
                        <a:spcBef>
                          <a:spcPts val="0"/>
                        </a:spcBef>
                        <a:spcAft>
                          <a:spcPts val="0"/>
                        </a:spcAft>
                      </a:pPr>
                      <a:r>
                        <a:rPr lang="en-US" sz="2100" dirty="0">
                          <a:solidFill>
                            <a:schemeClr val="bg1"/>
                          </a:solidFill>
                          <a:effectLst/>
                        </a:rPr>
                        <a:t>ASSESSMENT</a:t>
                      </a:r>
                      <a:endParaRPr lang="en-US" sz="2100" b="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solidFill>
                      <a:srgbClr val="007F44"/>
                    </a:solidFill>
                  </a:tcPr>
                </a:tc>
                <a:tc>
                  <a:txBody>
                    <a:bodyPr/>
                    <a:lstStyle/>
                    <a:p>
                      <a:pPr marL="0" marR="0">
                        <a:spcBef>
                          <a:spcPts val="0"/>
                        </a:spcBef>
                        <a:spcAft>
                          <a:spcPts val="0"/>
                        </a:spcAft>
                      </a:pPr>
                      <a:r>
                        <a:rPr lang="en-US" sz="1600" kern="1200" dirty="0">
                          <a:effectLst/>
                        </a:rPr>
                        <a:t>Disclosure of HIV status resulted in the end of a romantic relationship and subsequent manifestations of depression, poor school performance, new onset substance abuse, and sub-optimal medication adherence with detectable viremia.  I have concern for evolving drug resistance.</a:t>
                      </a:r>
                      <a:r>
                        <a:rPr lang="en-US" sz="1600" dirty="0">
                          <a:effectLst/>
                        </a:rPr>
                        <a:t> </a:t>
                      </a:r>
                      <a:endParaRPr lang="en-US" sz="1600" b="0" i="0" dirty="0">
                        <a:effectLst/>
                        <a:latin typeface="+mj-lt"/>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944376759"/>
                  </a:ext>
                </a:extLst>
              </a:tr>
              <a:tr h="1002573">
                <a:tc>
                  <a:txBody>
                    <a:bodyPr/>
                    <a:lstStyle/>
                    <a:p>
                      <a:pPr marL="0" marR="0">
                        <a:spcBef>
                          <a:spcPts val="0"/>
                        </a:spcBef>
                        <a:spcAft>
                          <a:spcPts val="0"/>
                        </a:spcAft>
                      </a:pPr>
                      <a:r>
                        <a:rPr lang="en-US" sz="2100" dirty="0">
                          <a:solidFill>
                            <a:schemeClr val="bg1"/>
                          </a:solidFill>
                          <a:effectLst/>
                        </a:rPr>
                        <a:t>RECOMMENDATION</a:t>
                      </a:r>
                      <a:endParaRPr lang="en-US" sz="2100" b="0" i="0" dirty="0">
                        <a:solidFill>
                          <a:schemeClr val="bg1"/>
                        </a:solidFill>
                        <a:effectLst/>
                        <a:latin typeface="+mj-lt"/>
                        <a:ea typeface="Calibri" panose="020F0502020204030204" pitchFamily="34" charset="0"/>
                        <a:cs typeface="Times New Roman" panose="02020603050405020304" pitchFamily="18" charset="0"/>
                      </a:endParaRPr>
                    </a:p>
                  </a:txBody>
                  <a:tcPr marL="51435" marR="51435" marT="0" marB="0">
                    <a:solidFill>
                      <a:srgbClr val="007F44"/>
                    </a:solidFill>
                  </a:tcPr>
                </a:tc>
                <a:tc>
                  <a:txBody>
                    <a:bodyPr/>
                    <a:lstStyle/>
                    <a:p>
                      <a:pPr marL="0" marR="0">
                        <a:spcBef>
                          <a:spcPts val="0"/>
                        </a:spcBef>
                        <a:spcAft>
                          <a:spcPts val="0"/>
                        </a:spcAft>
                      </a:pPr>
                      <a:r>
                        <a:rPr lang="en-GB" sz="1600" dirty="0">
                          <a:effectLst/>
                        </a:rPr>
                        <a:t>I am requesting expert HIV management consultation for ART regimen selection in the setting of multidrug resistance and new virologic breakthrough in the setting of poor adherence. </a:t>
                      </a:r>
                      <a:endParaRPr lang="en-US" sz="1600" b="0" i="0" dirty="0">
                        <a:effectLst/>
                        <a:latin typeface="+mj-lt"/>
                        <a:ea typeface="Times New Roman" panose="02020603050405020304" pitchFamily="18" charset="0"/>
                      </a:endParaRPr>
                    </a:p>
                  </a:txBody>
                  <a:tcPr marL="51435" marR="51435" marT="0" marB="0"/>
                </a:tc>
                <a:extLst>
                  <a:ext uri="{0D108BD9-81ED-4DB2-BD59-A6C34878D82A}">
                    <a16:rowId xmlns:a16="http://schemas.microsoft.com/office/drawing/2014/main" val="3612259104"/>
                  </a:ext>
                </a:extLst>
              </a:tr>
            </a:tbl>
          </a:graphicData>
        </a:graphic>
      </p:graphicFrame>
    </p:spTree>
    <p:extLst>
      <p:ext uri="{BB962C8B-B14F-4D97-AF65-F5344CB8AC3E}">
        <p14:creationId xmlns:p14="http://schemas.microsoft.com/office/powerpoint/2010/main" val="2911351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6" y="2402870"/>
            <a:ext cx="7254120" cy="1790700"/>
          </a:xfrm>
        </p:spPr>
        <p:txBody>
          <a:bodyPr>
            <a:normAutofit fontScale="90000"/>
          </a:bodyPr>
          <a:lstStyle/>
          <a:p>
            <a:r>
              <a:rPr lang="en-US" b="1" dirty="0"/>
              <a:t>#1: Multidisciplinary discussion </a:t>
            </a:r>
            <a:br>
              <a:rPr lang="en-US" b="1" dirty="0"/>
            </a:br>
            <a:r>
              <a:rPr lang="en-US" sz="3100" dirty="0"/>
              <a:t>Objective: Explain the psychosocial and biomedical impact of perinatally-acquired HIV, and explore interprofessional interventions to address these issues (IPE) </a:t>
            </a:r>
          </a:p>
        </p:txBody>
      </p:sp>
    </p:spTree>
    <p:extLst>
      <p:ext uri="{BB962C8B-B14F-4D97-AF65-F5344CB8AC3E}">
        <p14:creationId xmlns:p14="http://schemas.microsoft.com/office/powerpoint/2010/main" val="286592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p:txBody>
          <a:bodyPr>
            <a:normAutofit/>
          </a:bodyPr>
          <a:lstStyle/>
          <a:p>
            <a:pPr marL="0" marR="0" indent="0">
              <a:lnSpc>
                <a:spcPct val="110000"/>
              </a:lnSpc>
              <a:spcBef>
                <a:spcPts val="0"/>
              </a:spcBef>
              <a:spcAft>
                <a:spcPts val="0"/>
              </a:spcAft>
              <a:buNone/>
            </a:pPr>
            <a:r>
              <a:rPr lang="en-US" sz="2400" dirty="0">
                <a:solidFill>
                  <a:srgbClr val="000000"/>
                </a:solidFill>
                <a:effectLst/>
                <a:latin typeface="Arial" panose="020B0604020202020204" pitchFamily="34" charset="0"/>
                <a:ea typeface="Arial" panose="020B0604020202020204" pitchFamily="34" charset="0"/>
              </a:rPr>
              <a:t>John</a:t>
            </a:r>
            <a:r>
              <a:rPr lang="en-US" sz="2400" dirty="0">
                <a:solidFill>
                  <a:srgbClr val="000000"/>
                </a:solidFill>
                <a:latin typeface="Arial" panose="020B0604020202020204" pitchFamily="34" charset="0"/>
                <a:ea typeface="Arial" panose="020B0604020202020204" pitchFamily="34" charset="0"/>
              </a:rPr>
              <a:t> is </a:t>
            </a:r>
            <a:r>
              <a:rPr lang="en-US" sz="2400" dirty="0">
                <a:solidFill>
                  <a:srgbClr val="000000"/>
                </a:solidFill>
                <a:effectLst/>
                <a:latin typeface="Arial" panose="020B0604020202020204" pitchFamily="34" charset="0"/>
                <a:ea typeface="Arial" panose="020B0604020202020204" pitchFamily="34" charset="0"/>
              </a:rPr>
              <a:t>a 17-year-old boy with perinatally-acquired HIV on TDF/3TC/DTG. His mother died when he was young. He recently found out that he was HIV-positive when he was hospitalized for 8 days with pneumonia. After sharing the news with his girlfriend, she broke up with him. Since then, his marks in school have been poor. He has not been taking his medications regularly, has self-medicated with substances, and has been depressed. His teacher referred him to the school nurse.</a:t>
            </a: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lstStyle/>
          <a:p>
            <a:r>
              <a:rPr lang="en-US" b="1" dirty="0"/>
              <a:t>Case</a:t>
            </a:r>
            <a:endParaRPr lang="en-US" dirty="0"/>
          </a:p>
        </p:txBody>
      </p:sp>
    </p:spTree>
    <p:extLst>
      <p:ext uri="{BB962C8B-B14F-4D97-AF65-F5344CB8AC3E}">
        <p14:creationId xmlns:p14="http://schemas.microsoft.com/office/powerpoint/2010/main" val="2630200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602D3B6-4BD9-964E-83EF-E30F7D5A8CA1}"/>
              </a:ext>
            </a:extLst>
          </p:cNvPr>
          <p:cNvGraphicFramePr>
            <a:graphicFrameLocks noGrp="1"/>
          </p:cNvGraphicFramePr>
          <p:nvPr>
            <p:extLst>
              <p:ext uri="{D42A27DB-BD31-4B8C-83A1-F6EECF244321}">
                <p14:modId xmlns:p14="http://schemas.microsoft.com/office/powerpoint/2010/main" val="2743768306"/>
              </p:ext>
            </p:extLst>
          </p:nvPr>
        </p:nvGraphicFramePr>
        <p:xfrm>
          <a:off x="164123" y="1009487"/>
          <a:ext cx="8862646" cy="5581609"/>
        </p:xfrm>
        <a:graphic>
          <a:graphicData uri="http://schemas.openxmlformats.org/drawingml/2006/table">
            <a:tbl>
              <a:tblPr firstCol="1" bandRow="1">
                <a:tableStyleId>{93296810-A885-4BE3-A3E7-6D5BEEA58F35}</a:tableStyleId>
              </a:tblPr>
              <a:tblGrid>
                <a:gridCol w="1235543">
                  <a:extLst>
                    <a:ext uri="{9D8B030D-6E8A-4147-A177-3AD203B41FA5}">
                      <a16:colId xmlns:a16="http://schemas.microsoft.com/office/drawing/2014/main" val="1861492415"/>
                    </a:ext>
                  </a:extLst>
                </a:gridCol>
                <a:gridCol w="3570919">
                  <a:extLst>
                    <a:ext uri="{9D8B030D-6E8A-4147-A177-3AD203B41FA5}">
                      <a16:colId xmlns:a16="http://schemas.microsoft.com/office/drawing/2014/main" val="2823789055"/>
                    </a:ext>
                  </a:extLst>
                </a:gridCol>
                <a:gridCol w="4056184">
                  <a:extLst>
                    <a:ext uri="{9D8B030D-6E8A-4147-A177-3AD203B41FA5}">
                      <a16:colId xmlns:a16="http://schemas.microsoft.com/office/drawing/2014/main" val="3470034563"/>
                    </a:ext>
                  </a:extLst>
                </a:gridCol>
              </a:tblGrid>
              <a:tr h="307050">
                <a:tc>
                  <a:txBody>
                    <a:bodyPr/>
                    <a:lstStyle/>
                    <a:p>
                      <a:pPr marL="0" marR="0">
                        <a:spcBef>
                          <a:spcPts val="0"/>
                        </a:spcBef>
                        <a:spcAft>
                          <a:spcPts val="0"/>
                        </a:spcAft>
                      </a:pPr>
                      <a:endParaRPr lang="en-US" sz="1400" dirty="0">
                        <a:effectLst/>
                        <a:latin typeface="+mj-lt"/>
                      </a:endParaRPr>
                    </a:p>
                  </a:txBody>
                  <a:tcPr marL="41721" marR="41721" marT="0" marB="0">
                    <a:solidFill>
                      <a:srgbClr val="007F44"/>
                    </a:solidFill>
                  </a:tcPr>
                </a:tc>
                <a:tc>
                  <a:txBody>
                    <a:bodyPr/>
                    <a:lstStyle/>
                    <a:p>
                      <a:pPr marL="0" marR="0" lvl="0" indent="0" algn="l" defTabSz="914400" rtl="0" eaLnBrk="1" latinLnBrk="0" hangingPunct="1">
                        <a:spcBef>
                          <a:spcPts val="0"/>
                        </a:spcBef>
                        <a:spcAft>
                          <a:spcPts val="0"/>
                        </a:spcAft>
                        <a:buFont typeface="Symbol" pitchFamily="2" charset="2"/>
                        <a:buNone/>
                      </a:pPr>
                      <a:r>
                        <a:rPr lang="en-US" sz="1400" b="1" kern="1200" dirty="0">
                          <a:solidFill>
                            <a:schemeClr val="lt1"/>
                          </a:solidFill>
                          <a:effectLst/>
                          <a:latin typeface="+mn-lt"/>
                          <a:ea typeface="+mn-ea"/>
                          <a:cs typeface="+mn-cs"/>
                        </a:rPr>
                        <a:t>Impacts</a:t>
                      </a:r>
                    </a:p>
                  </a:txBody>
                  <a:tcPr marL="41721" marR="41721" marT="0" marB="0">
                    <a:solidFill>
                      <a:srgbClr val="007F44"/>
                    </a:solidFill>
                  </a:tcPr>
                </a:tc>
                <a:tc>
                  <a:txBody>
                    <a:bodyPr/>
                    <a:lstStyle/>
                    <a:p>
                      <a:pPr marL="0" marR="0" lvl="0" indent="0" algn="l" defTabSz="914400" rtl="0" eaLnBrk="1" latinLnBrk="0" hangingPunct="1">
                        <a:spcBef>
                          <a:spcPts val="0"/>
                        </a:spcBef>
                        <a:spcAft>
                          <a:spcPts val="0"/>
                        </a:spcAft>
                        <a:buFont typeface="Symbol" pitchFamily="2" charset="2"/>
                        <a:buNone/>
                      </a:pPr>
                      <a:r>
                        <a:rPr lang="en-US" sz="1400" b="1" kern="1200" dirty="0">
                          <a:solidFill>
                            <a:schemeClr val="lt1"/>
                          </a:solidFill>
                          <a:effectLst/>
                          <a:latin typeface="+mn-lt"/>
                          <a:ea typeface="+mn-ea"/>
                          <a:cs typeface="+mn-cs"/>
                        </a:rPr>
                        <a:t>Interventions</a:t>
                      </a:r>
                    </a:p>
                  </a:txBody>
                  <a:tcPr marL="41721" marR="41721" marT="0" marB="0">
                    <a:solidFill>
                      <a:srgbClr val="007F44"/>
                    </a:solidFill>
                  </a:tcPr>
                </a:tc>
                <a:extLst>
                  <a:ext uri="{0D108BD9-81ED-4DB2-BD59-A6C34878D82A}">
                    <a16:rowId xmlns:a16="http://schemas.microsoft.com/office/drawing/2014/main" val="426885220"/>
                  </a:ext>
                </a:extLst>
              </a:tr>
              <a:tr h="2815231">
                <a:tc>
                  <a:txBody>
                    <a:bodyPr/>
                    <a:lstStyle/>
                    <a:p>
                      <a:pPr marL="0" marR="0">
                        <a:spcBef>
                          <a:spcPts val="0"/>
                        </a:spcBef>
                        <a:spcAft>
                          <a:spcPts val="0"/>
                        </a:spcAft>
                      </a:pPr>
                      <a:r>
                        <a:rPr lang="en-GB" sz="1400" dirty="0">
                          <a:effectLst/>
                        </a:rPr>
                        <a:t>Psychosocial  </a:t>
                      </a:r>
                      <a:endParaRPr lang="en-US" sz="1400" dirty="0">
                        <a:effectLst/>
                      </a:endParaRPr>
                    </a:p>
                    <a:p>
                      <a:pPr marL="0" marR="0">
                        <a:spcBef>
                          <a:spcPts val="0"/>
                        </a:spcBef>
                        <a:spcAft>
                          <a:spcPts val="0"/>
                        </a:spcAft>
                      </a:pPr>
                      <a:r>
                        <a:rPr lang="en-GB" sz="1400" dirty="0">
                          <a:effectLst/>
                        </a:rPr>
                        <a:t> </a:t>
                      </a:r>
                      <a:endParaRPr lang="en-US" sz="1400" dirty="0">
                        <a:effectLst/>
                        <a:latin typeface="+mj-lt"/>
                      </a:endParaRPr>
                    </a:p>
                  </a:txBody>
                  <a:tcPr marL="41721" marR="41721" marT="0" marB="0">
                    <a:solidFill>
                      <a:srgbClr val="007F44"/>
                    </a:solidFill>
                  </a:tcPr>
                </a:tc>
                <a:tc>
                  <a:txBody>
                    <a:bodyPr/>
                    <a:lstStyle/>
                    <a:p>
                      <a:pPr marL="342900" marR="0" lvl="0" indent="-342900">
                        <a:spcBef>
                          <a:spcPts val="0"/>
                        </a:spcBef>
                        <a:spcAft>
                          <a:spcPts val="115"/>
                        </a:spcAft>
                        <a:buFont typeface="Symbol" pitchFamily="2" charset="2"/>
                        <a:buChar char=""/>
                      </a:pPr>
                      <a:r>
                        <a:rPr lang="en-GB" sz="1400" dirty="0">
                          <a:effectLst/>
                        </a:rPr>
                        <a:t>Illness and death of parents and siblings due to HIV</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Responsibility for welfare of younger siblings, ill family members</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Stigma and discrimination</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Fear of being seen as abnormal</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Confronting an uncertain future, own mortality</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Absenteeism from school due to illness, appointments</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Economic impact on family</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Depression, anxiety, stress disorder</a:t>
                      </a:r>
                      <a:endParaRPr lang="en-US" sz="1400" dirty="0">
                        <a:effectLst/>
                        <a:latin typeface="+mj-lt"/>
                      </a:endParaRPr>
                    </a:p>
                  </a:txBody>
                  <a:tcPr marL="41721" marR="41721" marT="0" marB="0"/>
                </a:tc>
                <a:tc>
                  <a:txBody>
                    <a:bodyPr/>
                    <a:lstStyle/>
                    <a:p>
                      <a:pPr marL="342900" marR="0" lvl="0" indent="-342900">
                        <a:spcBef>
                          <a:spcPts val="0"/>
                        </a:spcBef>
                        <a:spcAft>
                          <a:spcPts val="115"/>
                        </a:spcAft>
                        <a:buFont typeface="Symbol" pitchFamily="2" charset="2"/>
                        <a:buChar char=""/>
                      </a:pPr>
                      <a:r>
                        <a:rPr lang="en-GB" sz="1400" dirty="0">
                          <a:effectLst/>
                        </a:rPr>
                        <a:t>Regular assessments of schooling, guardianship, bereavement</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Screen and treat for depression</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Counsel caregivers </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Trainings for teachers on confidentiality and discrimination, and communication with caregivers</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Trainings for health-care workers on adolescent development and care</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Attention to autonomy and confidentiality of adolescents as patients</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Linkage to community-based psychosocial support services</a:t>
                      </a:r>
                      <a:endParaRPr lang="en-US" sz="1400" dirty="0">
                        <a:effectLst/>
                        <a:latin typeface="+mj-lt"/>
                      </a:endParaRPr>
                    </a:p>
                  </a:txBody>
                  <a:tcPr marL="41721" marR="41721" marT="0" marB="0"/>
                </a:tc>
                <a:extLst>
                  <a:ext uri="{0D108BD9-81ED-4DB2-BD59-A6C34878D82A}">
                    <a16:rowId xmlns:a16="http://schemas.microsoft.com/office/drawing/2014/main" val="2400340043"/>
                  </a:ext>
                </a:extLst>
              </a:tr>
              <a:tr h="2424679">
                <a:tc>
                  <a:txBody>
                    <a:bodyPr/>
                    <a:lstStyle/>
                    <a:p>
                      <a:pPr marL="0" marR="0">
                        <a:spcBef>
                          <a:spcPts val="0"/>
                        </a:spcBef>
                        <a:spcAft>
                          <a:spcPts val="0"/>
                        </a:spcAft>
                      </a:pPr>
                      <a:r>
                        <a:rPr lang="en-GB" sz="1400" dirty="0">
                          <a:effectLst/>
                        </a:rPr>
                        <a:t>Biomedical  </a:t>
                      </a:r>
                      <a:endParaRPr lang="en-US" sz="1400" dirty="0">
                        <a:effectLst/>
                        <a:latin typeface="+mj-lt"/>
                        <a:ea typeface="Times New Roman" panose="02020603050405020304" pitchFamily="18" charset="0"/>
                      </a:endParaRPr>
                    </a:p>
                  </a:txBody>
                  <a:tcPr marL="41721" marR="41721" marT="0" marB="0">
                    <a:solidFill>
                      <a:srgbClr val="007F44"/>
                    </a:solidFill>
                  </a:tcPr>
                </a:tc>
                <a:tc>
                  <a:txBody>
                    <a:bodyPr/>
                    <a:lstStyle/>
                    <a:p>
                      <a:pPr marL="342900" marR="0" lvl="0" indent="-342900">
                        <a:spcBef>
                          <a:spcPts val="0"/>
                        </a:spcBef>
                        <a:spcAft>
                          <a:spcPts val="115"/>
                        </a:spcAft>
                        <a:buFont typeface="Symbol" pitchFamily="2" charset="2"/>
                        <a:buChar char=""/>
                      </a:pPr>
                      <a:r>
                        <a:rPr lang="en-GB" sz="1400" dirty="0">
                          <a:effectLst/>
                        </a:rPr>
                        <a:t>Opportunistic infections</a:t>
                      </a:r>
                    </a:p>
                    <a:p>
                      <a:pPr marL="342900" marR="0" lvl="0" indent="-342900">
                        <a:spcBef>
                          <a:spcPts val="0"/>
                        </a:spcBef>
                        <a:spcAft>
                          <a:spcPts val="115"/>
                        </a:spcAft>
                        <a:buFont typeface="Symbol" pitchFamily="2" charset="2"/>
                        <a:buChar char=""/>
                      </a:pPr>
                      <a:r>
                        <a:rPr lang="en-GB" sz="1400" dirty="0">
                          <a:effectLst/>
                        </a:rPr>
                        <a:t>Vaccine-preventable illnesses, e.g. measles, HPV</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Premature malignancies: B-cell &amp; T-cell lymphoproliferative disorders, KS</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Chronic lung disease</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Cardiac disease: dilated cardiomyopathy, left ventricular dysfunction, etc.</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Growth failure</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Pubertal delay</a:t>
                      </a:r>
                    </a:p>
                  </a:txBody>
                  <a:tcPr marL="41721" marR="41721" marT="0" marB="0"/>
                </a:tc>
                <a:tc>
                  <a:txBody>
                    <a:bodyPr/>
                    <a:lstStyle/>
                    <a:p>
                      <a:pPr marL="342900" marR="0" lvl="0" indent="-342900">
                        <a:spcBef>
                          <a:spcPts val="0"/>
                        </a:spcBef>
                        <a:spcAft>
                          <a:spcPts val="115"/>
                        </a:spcAft>
                        <a:buFont typeface="Symbol" pitchFamily="2" charset="2"/>
                        <a:buChar char=""/>
                      </a:pPr>
                      <a:endParaRPr lang="en-GB" sz="1400" dirty="0">
                        <a:effectLst/>
                      </a:endParaRPr>
                    </a:p>
                    <a:p>
                      <a:pPr marL="342900" marR="0" lvl="0" indent="-342900">
                        <a:spcBef>
                          <a:spcPts val="0"/>
                        </a:spcBef>
                        <a:spcAft>
                          <a:spcPts val="115"/>
                        </a:spcAft>
                        <a:buFont typeface="Symbol" pitchFamily="2" charset="2"/>
                        <a:buChar char=""/>
                      </a:pPr>
                      <a:r>
                        <a:rPr lang="en-GB" sz="1400" dirty="0">
                          <a:effectLst/>
                        </a:rPr>
                        <a:t>Early identification of HIV infected individuals with slow progressing disease: screening algorithms, community-based testing</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Promotion of retention in care and adherence</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Earlier initiation of ART to prevent complications</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Interventions for lung and heart disease</a:t>
                      </a:r>
                      <a:endParaRPr lang="en-US" sz="1400" dirty="0">
                        <a:effectLst/>
                      </a:endParaRPr>
                    </a:p>
                    <a:p>
                      <a:pPr marL="342900" marR="0" lvl="0" indent="-342900">
                        <a:spcBef>
                          <a:spcPts val="0"/>
                        </a:spcBef>
                        <a:spcAft>
                          <a:spcPts val="115"/>
                        </a:spcAft>
                        <a:buFont typeface="Symbol" pitchFamily="2" charset="2"/>
                        <a:buChar char=""/>
                      </a:pPr>
                      <a:r>
                        <a:rPr lang="en-GB" sz="1400" dirty="0">
                          <a:effectLst/>
                        </a:rPr>
                        <a:t>Monitoring for chronic complications and timely referrals</a:t>
                      </a:r>
                      <a:endParaRPr lang="en-US" sz="1400" b="0" i="0" kern="1200" dirty="0">
                        <a:solidFill>
                          <a:schemeClr val="dk1"/>
                        </a:solidFill>
                        <a:effectLst/>
                        <a:latin typeface="+mn-lt"/>
                        <a:ea typeface="Calibri" panose="020F0502020204030204" pitchFamily="34" charset="0"/>
                        <a:cs typeface="Times New Roman" panose="02020603050405020304" pitchFamily="18" charset="0"/>
                      </a:endParaRPr>
                    </a:p>
                  </a:txBody>
                  <a:tcPr marL="41721" marR="41721" marT="0" marB="0"/>
                </a:tc>
                <a:extLst>
                  <a:ext uri="{0D108BD9-81ED-4DB2-BD59-A6C34878D82A}">
                    <a16:rowId xmlns:a16="http://schemas.microsoft.com/office/drawing/2014/main" val="3870168621"/>
                  </a:ext>
                </a:extLst>
              </a:tr>
            </a:tbl>
          </a:graphicData>
        </a:graphic>
      </p:graphicFrame>
      <p:sp>
        <p:nvSpPr>
          <p:cNvPr id="5" name="Title 4">
            <a:extLst>
              <a:ext uri="{FF2B5EF4-FFF2-40B4-BE49-F238E27FC236}">
                <a16:creationId xmlns:a16="http://schemas.microsoft.com/office/drawing/2014/main" id="{CDB38DC6-FBE6-AD46-8D99-98D6D695D8BE}"/>
              </a:ext>
            </a:extLst>
          </p:cNvPr>
          <p:cNvSpPr>
            <a:spLocks noGrp="1"/>
          </p:cNvSpPr>
          <p:nvPr>
            <p:ph type="title"/>
          </p:nvPr>
        </p:nvSpPr>
        <p:spPr>
          <a:xfrm>
            <a:off x="726186" y="157863"/>
            <a:ext cx="7886700" cy="767888"/>
          </a:xfrm>
        </p:spPr>
        <p:txBody>
          <a:bodyPr>
            <a:normAutofit fontScale="90000"/>
          </a:bodyPr>
          <a:lstStyle/>
          <a:p>
            <a:r>
              <a:rPr lang="en-US" dirty="0"/>
              <a:t>Impact of and interventions for Perinatal HIV Infection</a:t>
            </a:r>
          </a:p>
        </p:txBody>
      </p:sp>
      <p:sp>
        <p:nvSpPr>
          <p:cNvPr id="2" name="TextBox 1">
            <a:extLst>
              <a:ext uri="{FF2B5EF4-FFF2-40B4-BE49-F238E27FC236}">
                <a16:creationId xmlns:a16="http://schemas.microsoft.com/office/drawing/2014/main" id="{AC3702CB-0EB2-0F40-9D54-4348B4D4EFDF}"/>
              </a:ext>
            </a:extLst>
          </p:cNvPr>
          <p:cNvSpPr txBox="1"/>
          <p:nvPr/>
        </p:nvSpPr>
        <p:spPr>
          <a:xfrm>
            <a:off x="6195757" y="6608289"/>
            <a:ext cx="2948243" cy="230832"/>
          </a:xfrm>
          <a:prstGeom prst="rect">
            <a:avLst/>
          </a:prstGeom>
          <a:noFill/>
        </p:spPr>
        <p:txBody>
          <a:bodyPr wrap="none" rtlCol="0">
            <a:spAutoFit/>
          </a:bodyPr>
          <a:lstStyle/>
          <a:p>
            <a:r>
              <a:rPr lang="en-US" sz="900" dirty="0">
                <a:latin typeface="+mj-lt"/>
              </a:rPr>
              <a:t>Lowenthal ED et al. Lancet Infectious Diseases. 2014.</a:t>
            </a:r>
          </a:p>
        </p:txBody>
      </p:sp>
    </p:spTree>
    <p:extLst>
      <p:ext uri="{BB962C8B-B14F-4D97-AF65-F5344CB8AC3E}">
        <p14:creationId xmlns:p14="http://schemas.microsoft.com/office/powerpoint/2010/main" val="849456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4032491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4942996" y="4267832"/>
            <a:ext cx="3604497" cy="1297115"/>
          </a:xfrm>
        </p:spPr>
        <p:txBody>
          <a:bodyPr vert="horz" lIns="91440" tIns="45720" rIns="91440" bIns="45720" rtlCol="0" anchor="t">
            <a:normAutofit/>
          </a:bodyPr>
          <a:lstStyle/>
          <a:p>
            <a:r>
              <a:rPr lang="en-US" sz="3500" kern="1200" dirty="0">
                <a:solidFill>
                  <a:schemeClr val="tx2"/>
                </a:solidFill>
                <a:latin typeface="+mj-lt"/>
                <a:ea typeface="+mj-ea"/>
                <a:cs typeface="+mj-cs"/>
              </a:rPr>
              <a:t>Reflection</a:t>
            </a:r>
          </a:p>
        </p:txBody>
      </p:sp>
      <p:pic>
        <p:nvPicPr>
          <p:cNvPr id="9" name="Graphic 8" descr="Thought bubble">
            <a:extLst>
              <a:ext uri="{FF2B5EF4-FFF2-40B4-BE49-F238E27FC236}">
                <a16:creationId xmlns:a16="http://schemas.microsoft.com/office/drawing/2014/main" id="{32480127-7B73-49AC-A7AD-77D2729E48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5352" y="2333040"/>
            <a:ext cx="3106320" cy="310632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6" name="Group 15">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89" y="-5977"/>
            <a:ext cx="4679005" cy="6863979"/>
            <a:chOff x="305" y="-5977"/>
            <a:chExt cx="6238675" cy="6863979"/>
          </a:xfrm>
        </p:grpSpPr>
        <p:sp>
          <p:nvSpPr>
            <p:cNvPr id="17" name="Freeform: Shape 16">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777884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6858000" cy="1790700"/>
          </a:xfrm>
        </p:spPr>
        <p:txBody>
          <a:bodyPr>
            <a:normAutofit fontScale="90000"/>
          </a:bodyPr>
          <a:lstStyle/>
          <a:p>
            <a:r>
              <a:rPr lang="en-US" b="1" dirty="0"/>
              <a:t>#2: Effective communication role play</a:t>
            </a:r>
            <a:br>
              <a:rPr lang="en-US" b="1" dirty="0"/>
            </a:br>
            <a:r>
              <a:rPr lang="en-US" sz="3100" dirty="0"/>
              <a:t>Objective: Discuss strategies to address individual, familial, and health system barriers to retention in care and adherence to ART in adolescents with HIV. </a:t>
            </a:r>
            <a:endParaRPr lang="en-US" dirty="0"/>
          </a:p>
        </p:txBody>
      </p:sp>
    </p:spTree>
    <p:extLst>
      <p:ext uri="{BB962C8B-B14F-4D97-AF65-F5344CB8AC3E}">
        <p14:creationId xmlns:p14="http://schemas.microsoft.com/office/powerpoint/2010/main" val="229948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773716"/>
            <a:ext cx="7886700" cy="3818361"/>
          </a:xfrm>
        </p:spPr>
        <p:txBody>
          <a:bodyPr>
            <a:normAutofit/>
          </a:bodyPr>
          <a:lstStyle/>
          <a:p>
            <a:pPr marL="0" indent="0">
              <a:buNone/>
            </a:pPr>
            <a:r>
              <a:rPr lang="en-US" dirty="0"/>
              <a:t>In pairs, practice approaches to communicating effectively with adolescent patients. </a:t>
            </a:r>
          </a:p>
          <a:p>
            <a:pPr marL="0" indent="0">
              <a:buNone/>
            </a:pPr>
            <a:r>
              <a:rPr lang="en-US" dirty="0"/>
              <a:t>Switch roles after 5 minutes.</a:t>
            </a:r>
          </a:p>
          <a:p>
            <a:pPr marL="0" indent="0">
              <a:buNone/>
            </a:pPr>
            <a:endParaRPr lang="en-US" dirty="0"/>
          </a:p>
          <a:p>
            <a:pPr marL="0" indent="0">
              <a:buNone/>
            </a:pPr>
            <a:endParaRPr lang="en-US" dirty="0"/>
          </a:p>
          <a:p>
            <a:pPr marL="0" indent="0" algn="ctr">
              <a:buNone/>
            </a:pPr>
            <a:r>
              <a:rPr lang="en-US" i="1" dirty="0"/>
              <a:t>Read the role play scenarios from: “Learner Zoom Handout” (PDF on the course site)</a:t>
            </a:r>
          </a:p>
          <a:p>
            <a:pPr marL="0" indent="0">
              <a:buNone/>
            </a:pPr>
            <a:endParaRPr lang="en-US" dirty="0"/>
          </a:p>
          <a:p>
            <a:pPr marL="0" indent="0">
              <a:buNone/>
            </a:pPr>
            <a:endParaRPr lang="en-US"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Role Play instructions</a:t>
            </a:r>
          </a:p>
        </p:txBody>
      </p:sp>
    </p:spTree>
    <p:extLst>
      <p:ext uri="{BB962C8B-B14F-4D97-AF65-F5344CB8AC3E}">
        <p14:creationId xmlns:p14="http://schemas.microsoft.com/office/powerpoint/2010/main" val="3256123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26303324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3687</TotalTime>
  <Words>870</Words>
  <Application>Microsoft Office PowerPoint</Application>
  <PresentationFormat>On-screen Show (4:3)</PresentationFormat>
  <Paragraphs>100</Paragraphs>
  <Slides>17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Symbol</vt:lpstr>
      <vt:lpstr>Office Theme</vt:lpstr>
      <vt:lpstr>Care for the Adolescent Male with Perinatally- Acquired HIV Module 12 Zoom Activities</vt:lpstr>
      <vt:lpstr>#1: Multidisciplinary discussion  Objective: Explain the psychosocial and biomedical impact of perinatally-acquired HIV, and explore interprofessional interventions to address these issues (IPE) </vt:lpstr>
      <vt:lpstr>Case</vt:lpstr>
      <vt:lpstr>Impact of and interventions for Perinatal HIV Infection</vt:lpstr>
      <vt:lpstr>Breakout rooms </vt:lpstr>
      <vt:lpstr>Reflection</vt:lpstr>
      <vt:lpstr>#2: Effective communication role play Objective: Discuss strategies to address individual, familial, and health system barriers to retention in care and adherence to ART in adolescents with HIV. </vt:lpstr>
      <vt:lpstr>Role Play instructions</vt:lpstr>
      <vt:lpstr>Breakout rooms </vt:lpstr>
      <vt:lpstr>Reflection</vt:lpstr>
      <vt:lpstr>#3: SBAR Practice Objective: Demonstrate how to refer a patient to a specialist for drug-resistant HIV (IPE)</vt:lpstr>
      <vt:lpstr>SBAR</vt:lpstr>
      <vt:lpstr>Example:  SBAR Nurse-to-Physician Report</vt:lpstr>
      <vt:lpstr>SBAR Practice </vt:lpstr>
      <vt:lpstr>Breakout rooms </vt:lpstr>
      <vt:lpstr>Debrief</vt:lpstr>
      <vt:lpstr>SBAR Nurse-to-Physician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Martin, Shayanne</cp:lastModifiedBy>
  <cp:revision>81</cp:revision>
  <dcterms:created xsi:type="dcterms:W3CDTF">2019-07-16T18:35:37Z</dcterms:created>
  <dcterms:modified xsi:type="dcterms:W3CDTF">2022-02-19T00:51:36Z</dcterms:modified>
</cp:coreProperties>
</file>