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93" r:id="rId3"/>
    <p:sldId id="377" r:id="rId4"/>
    <p:sldId id="268" r:id="rId5"/>
    <p:sldId id="269" r:id="rId6"/>
    <p:sldId id="381" r:id="rId7"/>
    <p:sldId id="302" r:id="rId8"/>
    <p:sldId id="379" r:id="rId9"/>
    <p:sldId id="299" r:id="rId10"/>
    <p:sldId id="382" r:id="rId11"/>
    <p:sldId id="387" r:id="rId12"/>
    <p:sldId id="388" r:id="rId13"/>
    <p:sldId id="364" r:id="rId14"/>
    <p:sldId id="389" r:id="rId15"/>
    <p:sldId id="390" r:id="rId16"/>
    <p:sldId id="303" r:id="rId17"/>
    <p:sldId id="304" r:id="rId18"/>
    <p:sldId id="3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F44"/>
    <a:srgbClr val="008D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5"/>
    <p:restoredTop sz="83110" autoAdjust="0"/>
  </p:normalViewPr>
  <p:slideViewPr>
    <p:cSldViewPr snapToGrid="0" snapToObjects="1" showGuides="1">
      <p:cViewPr varScale="1">
        <p:scale>
          <a:sx n="79" d="100"/>
          <a:sy n="79" d="100"/>
        </p:scale>
        <p:origin x="84" y="348"/>
      </p:cViewPr>
      <p:guideLst>
        <p:guide orient="horz" pos="1752"/>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47559-2918-4618-9D76-F91C1728A3CF}" type="datetimeFigureOut">
              <a:rPr lang="en-US" smtClean="0"/>
              <a:t>7/23/2021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C5E111-861C-47B2-B9EC-8D8180E029E3}" type="slidenum">
              <a:rPr lang="en-US" smtClean="0"/>
              <a:t>‹#›</a:t>
            </a:fld>
            <a:endParaRPr lang="en-US"/>
          </a:p>
        </p:txBody>
      </p:sp>
    </p:spTree>
    <p:extLst>
      <p:ext uri="{BB962C8B-B14F-4D97-AF65-F5344CB8AC3E}">
        <p14:creationId xmlns:p14="http://schemas.microsoft.com/office/powerpoint/2010/main" val="2218047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last updated May 2021</a:t>
            </a:r>
          </a:p>
        </p:txBody>
      </p:sp>
      <p:sp>
        <p:nvSpPr>
          <p:cNvPr id="4" name="Slide Number Placeholder 3"/>
          <p:cNvSpPr>
            <a:spLocks noGrp="1"/>
          </p:cNvSpPr>
          <p:nvPr>
            <p:ph type="sldNum" sz="quarter" idx="5"/>
          </p:nvPr>
        </p:nvSpPr>
        <p:spPr/>
        <p:txBody>
          <a:bodyPr/>
          <a:lstStyle/>
          <a:p>
            <a:fld id="{16C5E111-861C-47B2-B9EC-8D8180E029E3}" type="slidenum">
              <a:rPr lang="en-US" smtClean="0"/>
              <a:t>1</a:t>
            </a:fld>
            <a:endParaRPr lang="en-US"/>
          </a:p>
        </p:txBody>
      </p:sp>
    </p:spTree>
    <p:extLst>
      <p:ext uri="{BB962C8B-B14F-4D97-AF65-F5344CB8AC3E}">
        <p14:creationId xmlns:p14="http://schemas.microsoft.com/office/powerpoint/2010/main" val="2317041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6</a:t>
            </a:fld>
            <a:endParaRPr lang="en-US"/>
          </a:p>
        </p:txBody>
      </p:sp>
    </p:spTree>
    <p:extLst>
      <p:ext uri="{BB962C8B-B14F-4D97-AF65-F5344CB8AC3E}">
        <p14:creationId xmlns:p14="http://schemas.microsoft.com/office/powerpoint/2010/main" val="2511614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11</a:t>
            </a:fld>
            <a:endParaRPr lang="en-US"/>
          </a:p>
        </p:txBody>
      </p:sp>
    </p:spTree>
    <p:extLst>
      <p:ext uri="{BB962C8B-B14F-4D97-AF65-F5344CB8AC3E}">
        <p14:creationId xmlns:p14="http://schemas.microsoft.com/office/powerpoint/2010/main" val="1943069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16</a:t>
            </a:fld>
            <a:endParaRPr lang="en-US"/>
          </a:p>
        </p:txBody>
      </p:sp>
    </p:spTree>
    <p:extLst>
      <p:ext uri="{BB962C8B-B14F-4D97-AF65-F5344CB8AC3E}">
        <p14:creationId xmlns:p14="http://schemas.microsoft.com/office/powerpoint/2010/main" val="766678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6172200"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602038"/>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7268C6C2-7D59-244A-BB5D-E5CF2D360384}" type="datetimeFigureOut">
              <a:rPr lang="en-US" smtClean="0"/>
              <a:t>7/23/2021</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7/23/2021</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7/23/2021</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268C6C2-7D59-244A-BB5D-E5CF2D360384}" type="datetimeFigureOut">
              <a:rPr lang="en-US" smtClean="0"/>
              <a:t>7/23/2021</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6089146" cy="2852737"/>
          </a:xfr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68C6C2-7D59-244A-BB5D-E5CF2D360384}" type="datetimeFigureOut">
              <a:rPr lang="en-US" smtClean="0"/>
              <a:t>7/23/2021</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286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68C6C2-7D59-244A-BB5D-E5CF2D360384}" type="datetimeFigureOut">
              <a:rPr lang="en-US" smtClean="0"/>
              <a:t>7/23/2021</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767889"/>
          </a:xfrm>
        </p:spPr>
        <p:txBody>
          <a:bodyPr>
            <a:normAutofit/>
          </a:bodyPr>
          <a:lstStyle>
            <a:lvl1pPr>
              <a:defRPr sz="4000"/>
            </a:lvl1pPr>
          </a:lstStyle>
          <a:p>
            <a:r>
              <a:rPr lang="en-US" dirty="0"/>
              <a:t>Click to edit Master title style</a:t>
            </a:r>
          </a:p>
        </p:txBody>
      </p:sp>
      <p:sp>
        <p:nvSpPr>
          <p:cNvPr id="3" name="Text Placeholder 2"/>
          <p:cNvSpPr>
            <a:spLocks noGrp="1"/>
          </p:cNvSpPr>
          <p:nvPr>
            <p:ph type="body" idx="1"/>
          </p:nvPr>
        </p:nvSpPr>
        <p:spPr>
          <a:xfrm>
            <a:off x="629842" y="1211602"/>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035514"/>
            <a:ext cx="3868340"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11602"/>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035514"/>
            <a:ext cx="3887391"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68C6C2-7D59-244A-BB5D-E5CF2D360384}" type="datetimeFigureOut">
              <a:rPr lang="en-US" smtClean="0"/>
              <a:t>7/23/2021</a:t>
            </a:fld>
            <a:endParaRPr lang="en-US"/>
          </a:p>
        </p:txBody>
      </p:sp>
      <p:sp>
        <p:nvSpPr>
          <p:cNvPr id="9" name="Slide Number Placeholder 8"/>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Date Placeholder 2"/>
          <p:cNvSpPr>
            <a:spLocks noGrp="1"/>
          </p:cNvSpPr>
          <p:nvPr>
            <p:ph type="dt" sz="half" idx="10"/>
          </p:nvPr>
        </p:nvSpPr>
        <p:spPr/>
        <p:txBody>
          <a:bodyPr/>
          <a:lstStyle/>
          <a:p>
            <a:fld id="{7268C6C2-7D59-244A-BB5D-E5CF2D360384}" type="datetimeFigureOut">
              <a:rPr lang="en-US" smtClean="0"/>
              <a:t>7/23/2021</a:t>
            </a:fld>
            <a:endParaRPr lang="en-US"/>
          </a:p>
        </p:txBody>
      </p:sp>
      <p:sp>
        <p:nvSpPr>
          <p:cNvPr id="5" name="Slide Number Placeholder 4"/>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8C6C2-7D59-244A-BB5D-E5CF2D360384}" type="datetimeFigureOut">
              <a:rPr lang="en-US" smtClean="0"/>
              <a:t>7/23/2021</a:t>
            </a:fld>
            <a:endParaRPr lang="en-US"/>
          </a:p>
        </p:txBody>
      </p:sp>
      <p:sp>
        <p:nvSpPr>
          <p:cNvPr id="4" name="Slide Number Placeholder 3"/>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7/23/2021</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7/23/2021</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5683170"/>
            <a:ext cx="9144000" cy="1186404"/>
          </a:xfrm>
          <a:prstGeom prst="rect">
            <a:avLst/>
          </a:prstGeom>
          <a:solidFill>
            <a:srgbClr val="008D98">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365127"/>
            <a:ext cx="7886700" cy="7678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40740"/>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5800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8C6C2-7D59-244A-BB5D-E5CF2D360384}" type="datetimeFigureOut">
              <a:rPr lang="en-US" smtClean="0"/>
              <a:t>7/23/2021</a:t>
            </a:fld>
            <a:endParaRPr lang="en-US"/>
          </a:p>
        </p:txBody>
      </p:sp>
      <p:sp>
        <p:nvSpPr>
          <p:cNvPr id="6" name="Slide Number Placeholder 5"/>
          <p:cNvSpPr>
            <a:spLocks noGrp="1"/>
          </p:cNvSpPr>
          <p:nvPr>
            <p:ph type="sldNum" sz="quarter" idx="4"/>
          </p:nvPr>
        </p:nvSpPr>
        <p:spPr>
          <a:xfrm>
            <a:off x="7648574" y="6356351"/>
            <a:ext cx="8667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B593E-0C47-6E42-A772-477E3CAF1F69}"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47811" y="5813835"/>
            <a:ext cx="2562064" cy="905645"/>
          </a:xfrm>
          <a:prstGeom prst="rect">
            <a:avLst/>
          </a:prstGeom>
        </p:spPr>
      </p:pic>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08D98"/>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7" y="2402870"/>
            <a:ext cx="7081768" cy="1790700"/>
          </a:xfrm>
        </p:spPr>
        <p:txBody>
          <a:bodyPr>
            <a:normAutofit fontScale="90000"/>
          </a:bodyPr>
          <a:lstStyle/>
          <a:p>
            <a:r>
              <a:rPr lang="en-US" sz="4900" b="1" dirty="0"/>
              <a:t>End of Life Care in a Patient with HIV</a:t>
            </a:r>
            <a:br>
              <a:rPr lang="en-US" b="1" dirty="0"/>
            </a:br>
            <a:r>
              <a:rPr lang="en-US" dirty="0"/>
              <a:t>Module 10 Zoom Activities</a:t>
            </a:r>
          </a:p>
        </p:txBody>
      </p:sp>
    </p:spTree>
    <p:extLst>
      <p:ext uri="{BB962C8B-B14F-4D97-AF65-F5344CB8AC3E}">
        <p14:creationId xmlns:p14="http://schemas.microsoft.com/office/powerpoint/2010/main" val="3498848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D068DC-36A3-4DD8-A23F-63433F8D8585}"/>
              </a:ext>
            </a:extLst>
          </p:cNvPr>
          <p:cNvSpPr>
            <a:spLocks noGrp="1"/>
          </p:cNvSpPr>
          <p:nvPr>
            <p:ph type="title"/>
          </p:nvPr>
        </p:nvSpPr>
        <p:spPr>
          <a:xfrm>
            <a:off x="476250" y="1097279"/>
            <a:ext cx="2563994" cy="5126691"/>
          </a:xfrm>
        </p:spPr>
        <p:txBody>
          <a:bodyPr anchor="t">
            <a:normAutofit/>
          </a:bodyPr>
          <a:lstStyle/>
          <a:p>
            <a:r>
              <a:rPr lang="en-US" sz="2800" dirty="0"/>
              <a:t>Health professionals support patients at the end of life in different domains</a:t>
            </a:r>
          </a:p>
        </p:txBody>
      </p:sp>
      <p:sp>
        <p:nvSpPr>
          <p:cNvPr id="1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44313" y="3465005"/>
            <a:ext cx="5410200" cy="13716"/>
          </a:xfrm>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 name="connsiteX0" fmla="*/ 0 w 5410200"/>
              <a:gd name="connsiteY0" fmla="*/ 0 h 13716"/>
              <a:gd name="connsiteX1" fmla="*/ 622173 w 5410200"/>
              <a:gd name="connsiteY1" fmla="*/ 0 h 13716"/>
              <a:gd name="connsiteX2" fmla="*/ 1136142 w 5410200"/>
              <a:gd name="connsiteY2" fmla="*/ 0 h 13716"/>
              <a:gd name="connsiteX3" fmla="*/ 1920621 w 5410200"/>
              <a:gd name="connsiteY3" fmla="*/ 0 h 13716"/>
              <a:gd name="connsiteX4" fmla="*/ 2542794 w 5410200"/>
              <a:gd name="connsiteY4" fmla="*/ 0 h 13716"/>
              <a:gd name="connsiteX5" fmla="*/ 3164967 w 5410200"/>
              <a:gd name="connsiteY5" fmla="*/ 0 h 13716"/>
              <a:gd name="connsiteX6" fmla="*/ 3949446 w 5410200"/>
              <a:gd name="connsiteY6" fmla="*/ 0 h 13716"/>
              <a:gd name="connsiteX7" fmla="*/ 4517517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165854 w 5410200"/>
              <a:gd name="connsiteY11" fmla="*/ 13716 h 13716"/>
              <a:gd name="connsiteX12" fmla="*/ 3543681 w 5410200"/>
              <a:gd name="connsiteY12" fmla="*/ 13716 h 13716"/>
              <a:gd name="connsiteX13" fmla="*/ 2759202 w 5410200"/>
              <a:gd name="connsiteY13" fmla="*/ 13716 h 13716"/>
              <a:gd name="connsiteX14" fmla="*/ 1974723 w 5410200"/>
              <a:gd name="connsiteY14" fmla="*/ 13716 h 13716"/>
              <a:gd name="connsiteX15" fmla="*/ 1406652 w 5410200"/>
              <a:gd name="connsiteY15" fmla="*/ 13716 h 13716"/>
              <a:gd name="connsiteX16" fmla="*/ 730377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76940" y="8795"/>
                  <a:pt x="295530" y="-3818"/>
                  <a:pt x="568071" y="0"/>
                </a:cubicBezTo>
                <a:cubicBezTo>
                  <a:pt x="821049" y="-7814"/>
                  <a:pt x="977778" y="-9274"/>
                  <a:pt x="1298448" y="0"/>
                </a:cubicBezTo>
                <a:cubicBezTo>
                  <a:pt x="1590381" y="13044"/>
                  <a:pt x="1630605" y="-28"/>
                  <a:pt x="1920621" y="0"/>
                </a:cubicBezTo>
                <a:cubicBezTo>
                  <a:pt x="2206035" y="10386"/>
                  <a:pt x="2357755" y="-28028"/>
                  <a:pt x="2488692" y="0"/>
                </a:cubicBezTo>
                <a:cubicBezTo>
                  <a:pt x="2633521" y="25625"/>
                  <a:pt x="3022777" y="-45440"/>
                  <a:pt x="3219069" y="0"/>
                </a:cubicBezTo>
                <a:cubicBezTo>
                  <a:pt x="3460337" y="63290"/>
                  <a:pt x="3645640" y="26494"/>
                  <a:pt x="3895344" y="0"/>
                </a:cubicBezTo>
                <a:cubicBezTo>
                  <a:pt x="4126339" y="-535"/>
                  <a:pt x="4382665" y="-55222"/>
                  <a:pt x="4571619" y="0"/>
                </a:cubicBezTo>
                <a:cubicBezTo>
                  <a:pt x="4776405" y="-816"/>
                  <a:pt x="5201098" y="-43036"/>
                  <a:pt x="5410200" y="0"/>
                </a:cubicBezTo>
                <a:cubicBezTo>
                  <a:pt x="5409052" y="2649"/>
                  <a:pt x="5410186" y="9063"/>
                  <a:pt x="5410200" y="13716"/>
                </a:cubicBezTo>
                <a:cubicBezTo>
                  <a:pt x="5133704" y="5182"/>
                  <a:pt x="5123444" y="31477"/>
                  <a:pt x="4842129" y="13716"/>
                </a:cubicBezTo>
                <a:cubicBezTo>
                  <a:pt x="4568650" y="-219"/>
                  <a:pt x="4447390" y="8221"/>
                  <a:pt x="4328160" y="13716"/>
                </a:cubicBezTo>
                <a:cubicBezTo>
                  <a:pt x="4227436" y="28078"/>
                  <a:pt x="3754725" y="-2253"/>
                  <a:pt x="3597783" y="13716"/>
                </a:cubicBezTo>
                <a:cubicBezTo>
                  <a:pt x="3459353" y="10223"/>
                  <a:pt x="3317740" y="47315"/>
                  <a:pt x="3029712" y="13716"/>
                </a:cubicBezTo>
                <a:cubicBezTo>
                  <a:pt x="2766446" y="5245"/>
                  <a:pt x="2645518" y="35922"/>
                  <a:pt x="2299335" y="13716"/>
                </a:cubicBezTo>
                <a:cubicBezTo>
                  <a:pt x="1977844" y="23735"/>
                  <a:pt x="1781583" y="-1801"/>
                  <a:pt x="1514856" y="13716"/>
                </a:cubicBezTo>
                <a:cubicBezTo>
                  <a:pt x="1212648" y="18781"/>
                  <a:pt x="1087880" y="-4407"/>
                  <a:pt x="892683" y="13716"/>
                </a:cubicBezTo>
                <a:cubicBezTo>
                  <a:pt x="745769" y="11772"/>
                  <a:pt x="183254" y="-32062"/>
                  <a:pt x="0" y="13716"/>
                </a:cubicBezTo>
                <a:cubicBezTo>
                  <a:pt x="-907" y="9799"/>
                  <a:pt x="-75" y="7151"/>
                  <a:pt x="0" y="0"/>
                </a:cubicBezTo>
                <a:close/>
              </a:path>
              <a:path w="5410200" h="13716" stroke="0" extrusionOk="0">
                <a:moveTo>
                  <a:pt x="0" y="0"/>
                </a:moveTo>
                <a:cubicBezTo>
                  <a:pt x="269468" y="-22806"/>
                  <a:pt x="392563" y="4840"/>
                  <a:pt x="622173" y="0"/>
                </a:cubicBezTo>
                <a:cubicBezTo>
                  <a:pt x="884216" y="-2196"/>
                  <a:pt x="1034637" y="7784"/>
                  <a:pt x="1136142" y="0"/>
                </a:cubicBezTo>
                <a:cubicBezTo>
                  <a:pt x="1204956" y="5920"/>
                  <a:pt x="1559779" y="-61408"/>
                  <a:pt x="1920621" y="0"/>
                </a:cubicBezTo>
                <a:cubicBezTo>
                  <a:pt x="2280250" y="-18581"/>
                  <a:pt x="2372470" y="4128"/>
                  <a:pt x="2542794" y="0"/>
                </a:cubicBezTo>
                <a:cubicBezTo>
                  <a:pt x="2688150" y="-17189"/>
                  <a:pt x="2885478" y="-51412"/>
                  <a:pt x="3164967" y="0"/>
                </a:cubicBezTo>
                <a:cubicBezTo>
                  <a:pt x="3470933" y="16143"/>
                  <a:pt x="3588003" y="-4313"/>
                  <a:pt x="3949446" y="0"/>
                </a:cubicBezTo>
                <a:cubicBezTo>
                  <a:pt x="4331172" y="1470"/>
                  <a:pt x="4289286" y="5331"/>
                  <a:pt x="4517517" y="0"/>
                </a:cubicBezTo>
                <a:cubicBezTo>
                  <a:pt x="4736577" y="41911"/>
                  <a:pt x="5141868" y="443"/>
                  <a:pt x="5410200" y="0"/>
                </a:cubicBezTo>
                <a:cubicBezTo>
                  <a:pt x="5410845" y="2936"/>
                  <a:pt x="5409877" y="9829"/>
                  <a:pt x="5410200" y="13716"/>
                </a:cubicBezTo>
                <a:cubicBezTo>
                  <a:pt x="5130880" y="48304"/>
                  <a:pt x="5008082" y="-27188"/>
                  <a:pt x="4842129" y="13716"/>
                </a:cubicBezTo>
                <a:cubicBezTo>
                  <a:pt x="4629232" y="38478"/>
                  <a:pt x="4430159" y="43872"/>
                  <a:pt x="4165854" y="13716"/>
                </a:cubicBezTo>
                <a:cubicBezTo>
                  <a:pt x="3880517" y="17026"/>
                  <a:pt x="3820863" y="-12209"/>
                  <a:pt x="3543681" y="13716"/>
                </a:cubicBezTo>
                <a:cubicBezTo>
                  <a:pt x="3267577" y="39687"/>
                  <a:pt x="3047131" y="-8774"/>
                  <a:pt x="2759202" y="13716"/>
                </a:cubicBezTo>
                <a:cubicBezTo>
                  <a:pt x="2418778" y="17929"/>
                  <a:pt x="2206820" y="-35095"/>
                  <a:pt x="1974723" y="13716"/>
                </a:cubicBezTo>
                <a:cubicBezTo>
                  <a:pt x="1740429" y="35710"/>
                  <a:pt x="1599301" y="34493"/>
                  <a:pt x="1406652" y="13716"/>
                </a:cubicBezTo>
                <a:cubicBezTo>
                  <a:pt x="1196601" y="3966"/>
                  <a:pt x="938578" y="38717"/>
                  <a:pt x="730377" y="13716"/>
                </a:cubicBezTo>
                <a:cubicBezTo>
                  <a:pt x="524173" y="26651"/>
                  <a:pt x="336004" y="-17469"/>
                  <a:pt x="0" y="13716"/>
                </a:cubicBezTo>
                <a:cubicBezTo>
                  <a:pt x="-377" y="9245"/>
                  <a:pt x="1157" y="3819"/>
                  <a:pt x="0" y="0"/>
                </a:cubicBezTo>
                <a:close/>
              </a:path>
              <a:path w="5410200" h="13716" fill="none" stroke="0" extrusionOk="0">
                <a:moveTo>
                  <a:pt x="0" y="0"/>
                </a:moveTo>
                <a:cubicBezTo>
                  <a:pt x="148438" y="-27720"/>
                  <a:pt x="315263" y="-14841"/>
                  <a:pt x="568071" y="0"/>
                </a:cubicBezTo>
                <a:cubicBezTo>
                  <a:pt x="840209" y="21288"/>
                  <a:pt x="982180" y="-6281"/>
                  <a:pt x="1298448" y="0"/>
                </a:cubicBezTo>
                <a:cubicBezTo>
                  <a:pt x="1577021" y="13763"/>
                  <a:pt x="1630910" y="1060"/>
                  <a:pt x="1920621" y="0"/>
                </a:cubicBezTo>
                <a:cubicBezTo>
                  <a:pt x="2200928" y="-1340"/>
                  <a:pt x="2382869" y="-10369"/>
                  <a:pt x="2488692" y="0"/>
                </a:cubicBezTo>
                <a:cubicBezTo>
                  <a:pt x="2620356" y="20061"/>
                  <a:pt x="3042766" y="-74691"/>
                  <a:pt x="3219069" y="0"/>
                </a:cubicBezTo>
                <a:cubicBezTo>
                  <a:pt x="3395755" y="31704"/>
                  <a:pt x="3646717" y="33546"/>
                  <a:pt x="3895344" y="0"/>
                </a:cubicBezTo>
                <a:cubicBezTo>
                  <a:pt x="4131847" y="-43416"/>
                  <a:pt x="4371681" y="11418"/>
                  <a:pt x="4571619" y="0"/>
                </a:cubicBezTo>
                <a:cubicBezTo>
                  <a:pt x="4799447" y="47677"/>
                  <a:pt x="5212547" y="1562"/>
                  <a:pt x="5410200" y="0"/>
                </a:cubicBezTo>
                <a:cubicBezTo>
                  <a:pt x="5408905" y="2744"/>
                  <a:pt x="5410401" y="9950"/>
                  <a:pt x="5410200" y="13716"/>
                </a:cubicBezTo>
                <a:cubicBezTo>
                  <a:pt x="5139576" y="2947"/>
                  <a:pt x="5122299" y="33775"/>
                  <a:pt x="4842129" y="13716"/>
                </a:cubicBezTo>
                <a:cubicBezTo>
                  <a:pt x="4566356" y="6655"/>
                  <a:pt x="4456854" y="15426"/>
                  <a:pt x="4328160" y="13716"/>
                </a:cubicBezTo>
                <a:cubicBezTo>
                  <a:pt x="4234703" y="-822"/>
                  <a:pt x="3768176" y="-16062"/>
                  <a:pt x="3597783" y="13716"/>
                </a:cubicBezTo>
                <a:cubicBezTo>
                  <a:pt x="3430303" y="10148"/>
                  <a:pt x="3287506" y="20215"/>
                  <a:pt x="3029712" y="13716"/>
                </a:cubicBezTo>
                <a:cubicBezTo>
                  <a:pt x="2742636" y="-2421"/>
                  <a:pt x="2637847" y="18109"/>
                  <a:pt x="2299335" y="13716"/>
                </a:cubicBezTo>
                <a:cubicBezTo>
                  <a:pt x="1959433" y="-7861"/>
                  <a:pt x="1779456" y="37101"/>
                  <a:pt x="1514856" y="13716"/>
                </a:cubicBezTo>
                <a:cubicBezTo>
                  <a:pt x="1212431" y="31797"/>
                  <a:pt x="1086601" y="7282"/>
                  <a:pt x="892683" y="13716"/>
                </a:cubicBezTo>
                <a:cubicBezTo>
                  <a:pt x="721500" y="45800"/>
                  <a:pt x="194249" y="-29802"/>
                  <a:pt x="0" y="13716"/>
                </a:cubicBezTo>
                <a:cubicBezTo>
                  <a:pt x="-508" y="9800"/>
                  <a:pt x="-280" y="682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09587" y="2854"/>
                          <a:pt x="5409791" y="9451"/>
                          <a:pt x="5410200" y="13716"/>
                        </a:cubicBezTo>
                        <a:cubicBezTo>
                          <a:pt x="5139060" y="2179"/>
                          <a:pt x="5121593" y="26463"/>
                          <a:pt x="4842129" y="13716"/>
                        </a:cubicBezTo>
                        <a:cubicBezTo>
                          <a:pt x="4562665" y="969"/>
                          <a:pt x="4448273" y="4915"/>
                          <a:pt x="4328160" y="13716"/>
                        </a:cubicBezTo>
                        <a:cubicBezTo>
                          <a:pt x="4208047" y="22517"/>
                          <a:pt x="3760936" y="17995"/>
                          <a:pt x="3597783" y="13716"/>
                        </a:cubicBezTo>
                        <a:cubicBezTo>
                          <a:pt x="3434630" y="9437"/>
                          <a:pt x="3299718" y="28641"/>
                          <a:pt x="3029712" y="13716"/>
                        </a:cubicBezTo>
                        <a:cubicBezTo>
                          <a:pt x="2759706" y="-1209"/>
                          <a:pt x="2640159" y="22822"/>
                          <a:pt x="2299335" y="13716"/>
                        </a:cubicBezTo>
                        <a:cubicBezTo>
                          <a:pt x="1958511" y="4610"/>
                          <a:pt x="1801186" y="24413"/>
                          <a:pt x="1514856" y="13716"/>
                        </a:cubicBezTo>
                        <a:cubicBezTo>
                          <a:pt x="1228526" y="3019"/>
                          <a:pt x="1063509" y="-9877"/>
                          <a:pt x="892683" y="13716"/>
                        </a:cubicBezTo>
                        <a:cubicBezTo>
                          <a:pt x="721857" y="37309"/>
                          <a:pt x="186945" y="-25469"/>
                          <a:pt x="0" y="13716"/>
                        </a:cubicBezTo>
                        <a:cubicBezTo>
                          <a:pt x="-342" y="9537"/>
                          <a:pt x="-97" y="6817"/>
                          <a:pt x="0" y="0"/>
                        </a:cubicBezTo>
                        <a:close/>
                      </a:path>
                      <a:path w="5410200" h="13716"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10660" y="2787"/>
                          <a:pt x="5410166" y="9748"/>
                          <a:pt x="5410200" y="13716"/>
                        </a:cubicBezTo>
                        <a:cubicBezTo>
                          <a:pt x="5163327" y="36922"/>
                          <a:pt x="5008749" y="6121"/>
                          <a:pt x="4842129" y="13716"/>
                        </a:cubicBezTo>
                        <a:cubicBezTo>
                          <a:pt x="4675509" y="21311"/>
                          <a:pt x="4433401" y="-5187"/>
                          <a:pt x="4165854" y="13716"/>
                        </a:cubicBezTo>
                        <a:cubicBezTo>
                          <a:pt x="3898308" y="32619"/>
                          <a:pt x="3809032" y="-13282"/>
                          <a:pt x="3543681" y="13716"/>
                        </a:cubicBezTo>
                        <a:cubicBezTo>
                          <a:pt x="3278330" y="40714"/>
                          <a:pt x="3073876" y="-20489"/>
                          <a:pt x="2759202" y="13716"/>
                        </a:cubicBezTo>
                        <a:cubicBezTo>
                          <a:pt x="2444528" y="47921"/>
                          <a:pt x="2204144" y="-1200"/>
                          <a:pt x="1974723" y="13716"/>
                        </a:cubicBezTo>
                        <a:cubicBezTo>
                          <a:pt x="1745302" y="28632"/>
                          <a:pt x="1602335" y="26918"/>
                          <a:pt x="1406652" y="13716"/>
                        </a:cubicBezTo>
                        <a:cubicBezTo>
                          <a:pt x="1210969" y="514"/>
                          <a:pt x="923948" y="-1411"/>
                          <a:pt x="730377" y="13716"/>
                        </a:cubicBezTo>
                        <a:cubicBezTo>
                          <a:pt x="536806" y="28843"/>
                          <a:pt x="336496" y="-4713"/>
                          <a:pt x="0" y="13716"/>
                        </a:cubicBezTo>
                        <a:cubicBezTo>
                          <a:pt x="-535" y="9547"/>
                          <a:pt x="488" y="4515"/>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
            <a:extLst>
              <a:ext uri="{FF2B5EF4-FFF2-40B4-BE49-F238E27FC236}">
                <a16:creationId xmlns:a16="http://schemas.microsoft.com/office/drawing/2014/main" id="{A8EC4D2F-0F1E-46F4-89C5-14FD4E28B1B5}"/>
              </a:ext>
            </a:extLst>
          </p:cNvPr>
          <p:cNvSpPr>
            <a:spLocks noChangeArrowheads="1"/>
          </p:cNvSpPr>
          <p:nvPr/>
        </p:nvSpPr>
        <p:spPr bwMode="auto">
          <a:xfrm>
            <a:off x="1952625" y="2555245"/>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ea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Content Placeholder 5">
            <a:extLst>
              <a:ext uri="{FF2B5EF4-FFF2-40B4-BE49-F238E27FC236}">
                <a16:creationId xmlns:a16="http://schemas.microsoft.com/office/drawing/2014/main" id="{B5FB1390-220B-4A4C-963A-2B6E850FFEC5}"/>
              </a:ext>
            </a:extLst>
          </p:cNvPr>
          <p:cNvSpPr>
            <a:spLocks noGrp="1"/>
          </p:cNvSpPr>
          <p:nvPr>
            <p:ph idx="1"/>
          </p:nvPr>
        </p:nvSpPr>
        <p:spPr>
          <a:xfrm>
            <a:off x="3582026" y="1097280"/>
            <a:ext cx="4933323" cy="4494798"/>
          </a:xfrm>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Arial" panose="020B0604020202020204" pitchFamily="34" charset="0"/>
                <a:ea typeface="Arial" panose="020B0604020202020204" pitchFamily="34" charset="0"/>
              </a:rPr>
              <a:t>Physical</a:t>
            </a:r>
          </a:p>
          <a:p>
            <a:pPr marL="742950" marR="0" lvl="1" indent="-285750">
              <a:lnSpc>
                <a:spcPct val="115000"/>
              </a:lnSpc>
              <a:spcBef>
                <a:spcPts val="0"/>
              </a:spcBef>
              <a:spcAft>
                <a:spcPts val="0"/>
              </a:spcAft>
              <a:buFont typeface="Courier New" panose="02070309020205020404" pitchFamily="49" charset="0"/>
              <a:buChar char="o"/>
            </a:pPr>
            <a:r>
              <a:rPr lang="en-US" dirty="0">
                <a:effectLst/>
                <a:latin typeface="Arial" panose="020B0604020202020204" pitchFamily="34" charset="0"/>
                <a:ea typeface="Arial" panose="020B0604020202020204" pitchFamily="34" charset="0"/>
              </a:rPr>
              <a:t>Pain</a:t>
            </a:r>
          </a:p>
          <a:p>
            <a:pPr marL="742950" marR="0" lvl="1" indent="-285750">
              <a:lnSpc>
                <a:spcPct val="115000"/>
              </a:lnSpc>
              <a:spcBef>
                <a:spcPts val="0"/>
              </a:spcBef>
              <a:spcAft>
                <a:spcPts val="0"/>
              </a:spcAft>
              <a:buFont typeface="Courier New" panose="02070309020205020404" pitchFamily="49" charset="0"/>
              <a:buChar char="o"/>
            </a:pPr>
            <a:r>
              <a:rPr lang="en-US" dirty="0">
                <a:effectLst/>
                <a:latin typeface="Arial" panose="020B0604020202020204" pitchFamily="34" charset="0"/>
                <a:ea typeface="Arial" panose="020B0604020202020204" pitchFamily="34" charset="0"/>
              </a:rPr>
              <a:t>Nutrition</a:t>
            </a:r>
          </a:p>
          <a:p>
            <a:pPr marL="742950" marR="0" lvl="1" indent="-285750">
              <a:lnSpc>
                <a:spcPct val="115000"/>
              </a:lnSpc>
              <a:spcBef>
                <a:spcPts val="0"/>
              </a:spcBef>
              <a:spcAft>
                <a:spcPts val="0"/>
              </a:spcAft>
              <a:buFont typeface="Courier New" panose="02070309020205020404" pitchFamily="49" charset="0"/>
              <a:buChar char="o"/>
            </a:pPr>
            <a:r>
              <a:rPr lang="en-US" dirty="0">
                <a:effectLst/>
                <a:latin typeface="Arial" panose="020B0604020202020204" pitchFamily="34" charset="0"/>
                <a:ea typeface="Arial" panose="020B0604020202020204" pitchFamily="34" charset="0"/>
              </a:rPr>
              <a:t>Secretions</a:t>
            </a:r>
          </a:p>
          <a:p>
            <a:pPr marL="742950" marR="0" lvl="1" indent="-285750">
              <a:lnSpc>
                <a:spcPct val="115000"/>
              </a:lnSpc>
              <a:spcBef>
                <a:spcPts val="0"/>
              </a:spcBef>
              <a:spcAft>
                <a:spcPts val="0"/>
              </a:spcAft>
              <a:buFont typeface="Courier New" panose="02070309020205020404" pitchFamily="49" charset="0"/>
              <a:buChar char="o"/>
            </a:pPr>
            <a:r>
              <a:rPr lang="en-US" dirty="0">
                <a:effectLst/>
                <a:latin typeface="Arial" panose="020B0604020202020204" pitchFamily="34" charset="0"/>
                <a:ea typeface="Arial" panose="020B0604020202020204" pitchFamily="34" charset="0"/>
              </a:rPr>
              <a:t>Other</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Arial" panose="020B0604020202020204" pitchFamily="34" charset="0"/>
                <a:ea typeface="Arial" panose="020B0604020202020204" pitchFamily="34" charset="0"/>
              </a:rPr>
              <a:t>Psychosocial</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Arial" panose="020B0604020202020204" pitchFamily="34" charset="0"/>
                <a:ea typeface="Arial" panose="020B0604020202020204" pitchFamily="34" charset="0"/>
              </a:rPr>
              <a:t>Spiritual well-being</a:t>
            </a:r>
          </a:p>
        </p:txBody>
      </p:sp>
    </p:spTree>
    <p:extLst>
      <p:ext uri="{BB962C8B-B14F-4D97-AF65-F5344CB8AC3E}">
        <p14:creationId xmlns:p14="http://schemas.microsoft.com/office/powerpoint/2010/main" val="3401089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p:txBody>
          <a:bodyPr>
            <a:normAutofit/>
          </a:bodyPr>
          <a:lstStyle/>
          <a:p>
            <a:pPr lvl="0"/>
            <a:endParaRPr lang="en-US" dirty="0"/>
          </a:p>
          <a:p>
            <a:r>
              <a:rPr lang="en-US" dirty="0"/>
              <a:t>Describe the roles of different health professionals in maximizing Isaac’s comfort and his family’s wellbeing in any of these domains:</a:t>
            </a:r>
          </a:p>
          <a:p>
            <a:pPr marL="800100" lvl="1" indent="-342900">
              <a:lnSpc>
                <a:spcPct val="115000"/>
              </a:lnSpc>
              <a:spcBef>
                <a:spcPts val="0"/>
              </a:spcBef>
              <a:buFont typeface="Symbol" panose="05050102010706020507" pitchFamily="18" charset="2"/>
              <a:buChar char=""/>
            </a:pPr>
            <a:r>
              <a:rPr lang="en-US" sz="2000" dirty="0">
                <a:effectLst/>
                <a:latin typeface="Arial" panose="020B0604020202020204" pitchFamily="34" charset="0"/>
                <a:ea typeface="Arial" panose="020B0604020202020204" pitchFamily="34" charset="0"/>
              </a:rPr>
              <a:t>Physical</a:t>
            </a:r>
            <a:endParaRPr lang="en-US" dirty="0">
              <a:effectLst/>
              <a:latin typeface="Arial" panose="020B0604020202020204" pitchFamily="34" charset="0"/>
              <a:ea typeface="Arial" panose="020B0604020202020204" pitchFamily="34" charset="0"/>
            </a:endParaRPr>
          </a:p>
          <a:p>
            <a:pPr marL="800100" lvl="1" indent="-342900">
              <a:lnSpc>
                <a:spcPct val="115000"/>
              </a:lnSpc>
              <a:spcBef>
                <a:spcPts val="0"/>
              </a:spcBef>
              <a:buFont typeface="Symbol" panose="05050102010706020507" pitchFamily="18" charset="2"/>
              <a:buChar char=""/>
            </a:pPr>
            <a:r>
              <a:rPr lang="en-US" sz="2000" dirty="0">
                <a:effectLst/>
                <a:latin typeface="Arial" panose="020B0604020202020204" pitchFamily="34" charset="0"/>
                <a:ea typeface="Arial" panose="020B0604020202020204" pitchFamily="34" charset="0"/>
              </a:rPr>
              <a:t>Psychosocial</a:t>
            </a:r>
          </a:p>
          <a:p>
            <a:pPr marL="800100" lvl="1" indent="-342900">
              <a:lnSpc>
                <a:spcPct val="115000"/>
              </a:lnSpc>
              <a:spcBef>
                <a:spcPts val="0"/>
              </a:spcBef>
              <a:buFont typeface="Symbol" panose="05050102010706020507" pitchFamily="18" charset="2"/>
              <a:buChar char=""/>
            </a:pPr>
            <a:r>
              <a:rPr lang="en-US" sz="2000" dirty="0">
                <a:effectLst/>
                <a:latin typeface="Arial" panose="020B0604020202020204" pitchFamily="34" charset="0"/>
                <a:ea typeface="Arial" panose="020B0604020202020204" pitchFamily="34" charset="0"/>
              </a:rPr>
              <a:t>Spiritual well-being</a:t>
            </a:r>
            <a:endParaRPr lang="en-US" dirty="0"/>
          </a:p>
          <a:p>
            <a:endParaRPr lang="en-US" dirty="0"/>
          </a:p>
          <a:p>
            <a:pPr lvl="1"/>
            <a:endParaRPr lang="en-US" dirty="0"/>
          </a:p>
          <a:p>
            <a:pPr marL="0" indent="0">
              <a:buNone/>
            </a:pPr>
            <a:endParaRPr lang="en-US" dirty="0"/>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a:bodyPr>
          <a:lstStyle/>
          <a:p>
            <a:r>
              <a:rPr lang="en-US" dirty="0"/>
              <a:t>Multidisciplinary discussion</a:t>
            </a:r>
          </a:p>
        </p:txBody>
      </p:sp>
    </p:spTree>
    <p:extLst>
      <p:ext uri="{BB962C8B-B14F-4D97-AF65-F5344CB8AC3E}">
        <p14:creationId xmlns:p14="http://schemas.microsoft.com/office/powerpoint/2010/main" val="3839458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1650600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9">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3">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1143000" y="1337641"/>
            <a:ext cx="6858000" cy="2330002"/>
          </a:xfrm>
        </p:spPr>
        <p:txBody>
          <a:bodyPr vert="horz" lIns="91440" tIns="45720" rIns="91440" bIns="45720" rtlCol="0" anchor="b">
            <a:normAutofit/>
          </a:bodyPr>
          <a:lstStyle/>
          <a:p>
            <a:pPr algn="ctr"/>
            <a:r>
              <a:rPr lang="en-US" sz="4700" kern="1200" dirty="0">
                <a:latin typeface="+mj-lt"/>
                <a:ea typeface="+mj-ea"/>
                <a:cs typeface="+mj-cs"/>
              </a:rPr>
              <a:t>Reflection</a:t>
            </a:r>
          </a:p>
        </p:txBody>
      </p:sp>
      <p:sp>
        <p:nvSpPr>
          <p:cNvPr id="5" name="Content Placeholder 4">
            <a:extLst>
              <a:ext uri="{FF2B5EF4-FFF2-40B4-BE49-F238E27FC236}">
                <a16:creationId xmlns:a16="http://schemas.microsoft.com/office/drawing/2014/main" id="{D6358AF6-840A-463E-A038-3167AB70B69C}"/>
              </a:ext>
            </a:extLst>
          </p:cNvPr>
          <p:cNvSpPr>
            <a:spLocks noGrp="1"/>
          </p:cNvSpPr>
          <p:nvPr>
            <p:ph idx="1"/>
          </p:nvPr>
        </p:nvSpPr>
        <p:spPr>
          <a:xfrm>
            <a:off x="1143000" y="3990164"/>
            <a:ext cx="6858000" cy="1618145"/>
          </a:xfrm>
        </p:spPr>
        <p:txBody>
          <a:bodyPr vert="horz" lIns="91440" tIns="45720" rIns="91440" bIns="45720" rtlCol="0">
            <a:normAutofit/>
          </a:bodyPr>
          <a:lstStyle/>
          <a:p>
            <a:pPr marL="0" indent="0" algn="ctr">
              <a:buNone/>
            </a:pPr>
            <a:r>
              <a:rPr lang="en-US" sz="2400" i="1" kern="1200" dirty="0">
                <a:solidFill>
                  <a:srgbClr val="007F44"/>
                </a:solidFill>
                <a:latin typeface="+mn-lt"/>
                <a:ea typeface="+mn-ea"/>
                <a:cs typeface="+mn-cs"/>
              </a:rPr>
              <a:t>How can different providers support Isaac and his family?</a:t>
            </a:r>
          </a:p>
          <a:p>
            <a:pPr marL="0" indent="0" algn="ctr">
              <a:buNone/>
            </a:pPr>
            <a:r>
              <a:rPr lang="en-US" sz="2400" i="1" dirty="0">
                <a:solidFill>
                  <a:srgbClr val="007F44"/>
                </a:solidFill>
              </a:rPr>
              <a:t>How can team-based care offer support to the provider?</a:t>
            </a:r>
            <a:endParaRPr lang="en-US" sz="2400" i="1" kern="1200" dirty="0">
              <a:solidFill>
                <a:srgbClr val="007F44"/>
              </a:solidFill>
              <a:latin typeface="+mn-lt"/>
              <a:ea typeface="+mn-ea"/>
              <a:cs typeface="+mn-cs"/>
            </a:endParaRPr>
          </a:p>
        </p:txBody>
      </p:sp>
      <p:cxnSp>
        <p:nvCxnSpPr>
          <p:cNvPr id="21" name="Straight Connector 15">
            <a:extLst>
              <a:ext uri="{FF2B5EF4-FFF2-40B4-BE49-F238E27FC236}">
                <a16:creationId xmlns:a16="http://schemas.microsoft.com/office/drawing/2014/main" id="{AFA75EE9-0DE4-4982-A870-290AD61EAA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14600" y="3806097"/>
            <a:ext cx="41148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884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6" y="2402870"/>
            <a:ext cx="7046855" cy="1790700"/>
          </a:xfrm>
        </p:spPr>
        <p:txBody>
          <a:bodyPr>
            <a:normAutofit fontScale="90000"/>
          </a:bodyPr>
          <a:lstStyle/>
          <a:p>
            <a:r>
              <a:rPr lang="en-US" b="1" dirty="0"/>
              <a:t>#3: Improving End of Life Care</a:t>
            </a:r>
            <a:br>
              <a:rPr lang="en-US" b="1" dirty="0"/>
            </a:br>
            <a:r>
              <a:rPr lang="en-US" sz="3100" dirty="0"/>
              <a:t>Objective: Describe ways to promote comfort and caring for a patient at the end of their life</a:t>
            </a:r>
            <a:endParaRPr lang="en-US" dirty="0"/>
          </a:p>
        </p:txBody>
      </p:sp>
    </p:spTree>
    <p:extLst>
      <p:ext uri="{BB962C8B-B14F-4D97-AF65-F5344CB8AC3E}">
        <p14:creationId xmlns:p14="http://schemas.microsoft.com/office/powerpoint/2010/main" val="3300143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9">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3">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1143000" y="1337641"/>
            <a:ext cx="6858000" cy="2330002"/>
          </a:xfrm>
        </p:spPr>
        <p:txBody>
          <a:bodyPr vert="horz" lIns="91440" tIns="45720" rIns="91440" bIns="45720" rtlCol="0" anchor="b">
            <a:normAutofit/>
          </a:bodyPr>
          <a:lstStyle/>
          <a:p>
            <a:pPr algn="ctr"/>
            <a:r>
              <a:rPr lang="en-US" sz="4700" kern="1200" dirty="0">
                <a:latin typeface="+mj-lt"/>
                <a:ea typeface="+mj-ea"/>
                <a:cs typeface="+mj-cs"/>
              </a:rPr>
              <a:t>Self-Reflection</a:t>
            </a:r>
          </a:p>
        </p:txBody>
      </p:sp>
      <p:sp>
        <p:nvSpPr>
          <p:cNvPr id="5" name="Content Placeholder 4">
            <a:extLst>
              <a:ext uri="{FF2B5EF4-FFF2-40B4-BE49-F238E27FC236}">
                <a16:creationId xmlns:a16="http://schemas.microsoft.com/office/drawing/2014/main" id="{D6358AF6-840A-463E-A038-3167AB70B69C}"/>
              </a:ext>
            </a:extLst>
          </p:cNvPr>
          <p:cNvSpPr>
            <a:spLocks noGrp="1"/>
          </p:cNvSpPr>
          <p:nvPr>
            <p:ph idx="1"/>
          </p:nvPr>
        </p:nvSpPr>
        <p:spPr>
          <a:xfrm>
            <a:off x="1143000" y="3990164"/>
            <a:ext cx="6858000" cy="1618145"/>
          </a:xfrm>
        </p:spPr>
        <p:txBody>
          <a:bodyPr vert="horz" lIns="91440" tIns="45720" rIns="91440" bIns="45720" rtlCol="0">
            <a:normAutofit/>
          </a:bodyPr>
          <a:lstStyle/>
          <a:p>
            <a:pPr marL="0" indent="0" algn="ctr">
              <a:buNone/>
            </a:pPr>
            <a:r>
              <a:rPr lang="en-US" sz="2400" i="1" kern="1200" dirty="0">
                <a:solidFill>
                  <a:srgbClr val="007F44"/>
                </a:solidFill>
                <a:latin typeface="+mn-lt"/>
                <a:ea typeface="+mn-ea"/>
                <a:cs typeface="+mn-cs"/>
              </a:rPr>
              <a:t>How can we improve the quality of care given to patients at end of life/</a:t>
            </a:r>
          </a:p>
        </p:txBody>
      </p:sp>
      <p:cxnSp>
        <p:nvCxnSpPr>
          <p:cNvPr id="21" name="Straight Connector 15">
            <a:extLst>
              <a:ext uri="{FF2B5EF4-FFF2-40B4-BE49-F238E27FC236}">
                <a16:creationId xmlns:a16="http://schemas.microsoft.com/office/drawing/2014/main" id="{AFA75EE9-0DE4-4982-A870-290AD61EAA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14600" y="3806097"/>
            <a:ext cx="41148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9069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p:txBody>
          <a:bodyPr>
            <a:normAutofit/>
          </a:bodyPr>
          <a:lstStyle/>
          <a:p>
            <a:pPr lvl="0"/>
            <a:endParaRPr lang="en-US" sz="4400" dirty="0"/>
          </a:p>
          <a:p>
            <a:pPr marL="514350" marR="0" lvl="0" indent="-514350">
              <a:lnSpc>
                <a:spcPct val="115000"/>
              </a:lnSpc>
              <a:spcBef>
                <a:spcPts val="0"/>
              </a:spcBef>
              <a:spcAft>
                <a:spcPts val="0"/>
              </a:spcAft>
              <a:buFont typeface="+mj-lt"/>
              <a:buAutoNum type="arabicPeriod"/>
            </a:pPr>
            <a:r>
              <a:rPr lang="en-US" sz="3200" dirty="0">
                <a:effectLst/>
                <a:latin typeface="Arial" panose="020B0604020202020204" pitchFamily="34" charset="0"/>
                <a:ea typeface="Arial" panose="020B0604020202020204" pitchFamily="34" charset="0"/>
              </a:rPr>
              <a:t>How we can</a:t>
            </a:r>
            <a:r>
              <a:rPr lang="en-US" sz="3200" dirty="0">
                <a:solidFill>
                  <a:srgbClr val="221E1F"/>
                </a:solidFill>
                <a:effectLst/>
                <a:latin typeface="Arial" panose="020B0604020202020204" pitchFamily="34" charset="0"/>
                <a:ea typeface="Arial" panose="020B0604020202020204" pitchFamily="34" charset="0"/>
              </a:rPr>
              <a:t> improve the quality of care given to patients at EOL.</a:t>
            </a:r>
          </a:p>
          <a:p>
            <a:pPr marL="514350" marR="0" lvl="0" indent="-514350">
              <a:lnSpc>
                <a:spcPct val="115000"/>
              </a:lnSpc>
              <a:spcBef>
                <a:spcPts val="0"/>
              </a:spcBef>
              <a:spcAft>
                <a:spcPts val="0"/>
              </a:spcAft>
              <a:buFont typeface="+mj-lt"/>
              <a:buAutoNum type="arabicPeriod"/>
            </a:pPr>
            <a:endParaRPr lang="en-US" sz="3200" dirty="0">
              <a:effectLst/>
              <a:latin typeface="Arial" panose="020B0604020202020204" pitchFamily="34" charset="0"/>
              <a:ea typeface="Arial" panose="020B0604020202020204" pitchFamily="34" charset="0"/>
            </a:endParaRPr>
          </a:p>
          <a:p>
            <a:pPr marL="514350" marR="0" lvl="0" indent="-514350">
              <a:lnSpc>
                <a:spcPct val="115000"/>
              </a:lnSpc>
              <a:spcBef>
                <a:spcPts val="0"/>
              </a:spcBef>
              <a:spcAft>
                <a:spcPts val="0"/>
              </a:spcAft>
              <a:buFont typeface="+mj-lt"/>
              <a:buAutoNum type="arabicPeriod"/>
            </a:pPr>
            <a:r>
              <a:rPr lang="en-US" sz="3200" dirty="0">
                <a:solidFill>
                  <a:srgbClr val="221E1F"/>
                </a:solidFill>
                <a:effectLst/>
                <a:latin typeface="Arial" panose="020B0604020202020204" pitchFamily="34" charset="0"/>
                <a:ea typeface="Arial" panose="020B0604020202020204" pitchFamily="34" charset="0"/>
              </a:rPr>
              <a:t>What will you remember from this session the next time you take care of a dying patient?</a:t>
            </a:r>
            <a:endParaRPr lang="en-US" sz="4400" dirty="0"/>
          </a:p>
          <a:p>
            <a:pPr marL="0" indent="0">
              <a:buNone/>
            </a:pPr>
            <a:endParaRPr lang="en-US" dirty="0"/>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a:bodyPr>
          <a:lstStyle/>
          <a:p>
            <a:r>
              <a:rPr lang="en-US" dirty="0"/>
              <a:t>Discussion Questions</a:t>
            </a:r>
          </a:p>
        </p:txBody>
      </p:sp>
    </p:spTree>
    <p:extLst>
      <p:ext uri="{BB962C8B-B14F-4D97-AF65-F5344CB8AC3E}">
        <p14:creationId xmlns:p14="http://schemas.microsoft.com/office/powerpoint/2010/main" val="3256123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2630332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9">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3">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1143000" y="1337641"/>
            <a:ext cx="6858000" cy="2330002"/>
          </a:xfrm>
        </p:spPr>
        <p:txBody>
          <a:bodyPr vert="horz" lIns="91440" tIns="45720" rIns="91440" bIns="45720" rtlCol="0" anchor="b">
            <a:normAutofit/>
          </a:bodyPr>
          <a:lstStyle/>
          <a:p>
            <a:pPr algn="ctr"/>
            <a:r>
              <a:rPr lang="en-US" sz="4700" kern="1200" dirty="0">
                <a:latin typeface="+mj-lt"/>
                <a:ea typeface="+mj-ea"/>
                <a:cs typeface="+mj-cs"/>
              </a:rPr>
              <a:t>Share your reflections</a:t>
            </a:r>
          </a:p>
        </p:txBody>
      </p:sp>
      <p:cxnSp>
        <p:nvCxnSpPr>
          <p:cNvPr id="21" name="Straight Connector 15">
            <a:extLst>
              <a:ext uri="{FF2B5EF4-FFF2-40B4-BE49-F238E27FC236}">
                <a16:creationId xmlns:a16="http://schemas.microsoft.com/office/drawing/2014/main" id="{AFA75EE9-0DE4-4982-A870-290AD61EAA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14600" y="3806097"/>
            <a:ext cx="41148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4779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6" y="2402870"/>
            <a:ext cx="7254120" cy="1790700"/>
          </a:xfrm>
        </p:spPr>
        <p:txBody>
          <a:bodyPr>
            <a:normAutofit fontScale="90000"/>
          </a:bodyPr>
          <a:lstStyle/>
          <a:p>
            <a:r>
              <a:rPr lang="en-US" b="1" dirty="0"/>
              <a:t>#1: Breaking bad news role play</a:t>
            </a:r>
            <a:br>
              <a:rPr lang="en-US" b="1" dirty="0"/>
            </a:br>
            <a:r>
              <a:rPr lang="en-US" sz="3100" dirty="0"/>
              <a:t>Objective: Demonstrate how to deliver bad news to a patient and their family</a:t>
            </a:r>
          </a:p>
        </p:txBody>
      </p:sp>
    </p:spTree>
    <p:extLst>
      <p:ext uri="{BB962C8B-B14F-4D97-AF65-F5344CB8AC3E}">
        <p14:creationId xmlns:p14="http://schemas.microsoft.com/office/powerpoint/2010/main" val="286592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03A78-4874-4F0E-A5BB-7B9A5E681643}"/>
              </a:ext>
            </a:extLst>
          </p:cNvPr>
          <p:cNvSpPr>
            <a:spLocks noGrp="1"/>
          </p:cNvSpPr>
          <p:nvPr>
            <p:ph type="title"/>
          </p:nvPr>
        </p:nvSpPr>
        <p:spPr/>
        <p:txBody>
          <a:bodyPr/>
          <a:lstStyle/>
          <a:p>
            <a:r>
              <a:rPr lang="en-US" dirty="0"/>
              <a:t>Case</a:t>
            </a:r>
          </a:p>
        </p:txBody>
      </p:sp>
      <p:sp>
        <p:nvSpPr>
          <p:cNvPr id="3" name="Content Placeholder 2">
            <a:extLst>
              <a:ext uri="{FF2B5EF4-FFF2-40B4-BE49-F238E27FC236}">
                <a16:creationId xmlns:a16="http://schemas.microsoft.com/office/drawing/2014/main" id="{328568AA-821F-4189-B433-6561C835D690}"/>
              </a:ext>
            </a:extLst>
          </p:cNvPr>
          <p:cNvSpPr>
            <a:spLocks noGrp="1"/>
          </p:cNvSpPr>
          <p:nvPr>
            <p:ph idx="1"/>
          </p:nvPr>
        </p:nvSpPr>
        <p:spPr>
          <a:xfrm>
            <a:off x="628650" y="1240740"/>
            <a:ext cx="7886700" cy="5147868"/>
          </a:xfrm>
        </p:spPr>
        <p:txBody>
          <a:bodyPr>
            <a:normAutofit lnSpcReduction="10000"/>
          </a:bodyPr>
          <a:lstStyle/>
          <a:p>
            <a:pPr marL="0" indent="0">
              <a:lnSpc>
                <a:spcPct val="120000"/>
              </a:lnSpc>
              <a:buNone/>
            </a:pPr>
            <a:r>
              <a:rPr lang="en-US" dirty="0"/>
              <a:t>Isaac is a 27-year-old man admitted to the district hospital medical ward with advanced Kaposi’s Sarcoma (KS). Several days into his hospitalization, he became delirious and did not respond to verbal stimuli. His wife confided in one of the health care workers that she is not seeing any signs of improvement. You need to inform his wife of Isaac’s worsening clinical status and that there are no interventions that can reverse his disease course.</a:t>
            </a:r>
          </a:p>
        </p:txBody>
      </p:sp>
    </p:spTree>
    <p:extLst>
      <p:ext uri="{BB962C8B-B14F-4D97-AF65-F5344CB8AC3E}">
        <p14:creationId xmlns:p14="http://schemas.microsoft.com/office/powerpoint/2010/main" val="2809123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7C5D-C2FE-8040-8899-9ABB52760296}"/>
              </a:ext>
            </a:extLst>
          </p:cNvPr>
          <p:cNvSpPr>
            <a:spLocks noGrp="1"/>
          </p:cNvSpPr>
          <p:nvPr>
            <p:ph type="title"/>
          </p:nvPr>
        </p:nvSpPr>
        <p:spPr/>
        <p:txBody>
          <a:bodyPr>
            <a:normAutofit fontScale="90000"/>
          </a:bodyPr>
          <a:lstStyle/>
          <a:p>
            <a:r>
              <a:rPr lang="en-US" dirty="0"/>
              <a:t>Six Step Protocol to Break Bad News</a:t>
            </a:r>
          </a:p>
        </p:txBody>
      </p:sp>
      <p:sp>
        <p:nvSpPr>
          <p:cNvPr id="3" name="Content Placeholder 2">
            <a:extLst>
              <a:ext uri="{FF2B5EF4-FFF2-40B4-BE49-F238E27FC236}">
                <a16:creationId xmlns:a16="http://schemas.microsoft.com/office/drawing/2014/main" id="{80738CF6-8087-DF44-A761-52A80507A37A}"/>
              </a:ext>
            </a:extLst>
          </p:cNvPr>
          <p:cNvSpPr>
            <a:spLocks noGrp="1"/>
          </p:cNvSpPr>
          <p:nvPr>
            <p:ph idx="1"/>
          </p:nvPr>
        </p:nvSpPr>
        <p:spPr/>
        <p:txBody>
          <a:bodyPr/>
          <a:lstStyle/>
          <a:p>
            <a:pPr marL="385763" indent="-385763">
              <a:buFont typeface="+mj-lt"/>
              <a:buAutoNum type="arabicPeriod"/>
            </a:pPr>
            <a:r>
              <a:rPr lang="en-US" dirty="0"/>
              <a:t>Get started</a:t>
            </a:r>
          </a:p>
          <a:p>
            <a:pPr marL="385763" indent="-385763">
              <a:buFont typeface="+mj-lt"/>
              <a:buAutoNum type="arabicPeriod"/>
            </a:pPr>
            <a:r>
              <a:rPr lang="en-US" dirty="0"/>
              <a:t>Find out how much the patient knows</a:t>
            </a:r>
          </a:p>
          <a:p>
            <a:pPr marL="385763" indent="-385763">
              <a:buFont typeface="+mj-lt"/>
              <a:buAutoNum type="arabicPeriod"/>
            </a:pPr>
            <a:r>
              <a:rPr lang="en-US" dirty="0"/>
              <a:t>Find out how much the patient wants to know</a:t>
            </a:r>
          </a:p>
          <a:p>
            <a:pPr marL="385763" indent="-385763">
              <a:buFont typeface="+mj-lt"/>
              <a:buAutoNum type="arabicPeriod"/>
            </a:pPr>
            <a:r>
              <a:rPr lang="en-US" dirty="0"/>
              <a:t>Share the information</a:t>
            </a:r>
          </a:p>
          <a:p>
            <a:pPr marL="385763" indent="-385763">
              <a:buFont typeface="+mj-lt"/>
              <a:buAutoNum type="arabicPeriod"/>
            </a:pPr>
            <a:r>
              <a:rPr lang="en-US" dirty="0"/>
              <a:t>Respond to the patient’s and family’s feelings</a:t>
            </a:r>
          </a:p>
          <a:p>
            <a:pPr marL="385763" indent="-385763">
              <a:buFont typeface="+mj-lt"/>
              <a:buAutoNum type="arabicPeriod"/>
            </a:pPr>
            <a:r>
              <a:rPr lang="en-US" dirty="0"/>
              <a:t>Plan and follow-through</a:t>
            </a:r>
          </a:p>
        </p:txBody>
      </p:sp>
    </p:spTree>
    <p:extLst>
      <p:ext uri="{BB962C8B-B14F-4D97-AF65-F5344CB8AC3E}">
        <p14:creationId xmlns:p14="http://schemas.microsoft.com/office/powerpoint/2010/main" val="1253857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7C5D-C2FE-8040-8899-9ABB52760296}"/>
              </a:ext>
            </a:extLst>
          </p:cNvPr>
          <p:cNvSpPr>
            <a:spLocks noGrp="1"/>
          </p:cNvSpPr>
          <p:nvPr>
            <p:ph type="title"/>
          </p:nvPr>
        </p:nvSpPr>
        <p:spPr>
          <a:xfrm>
            <a:off x="628649" y="365127"/>
            <a:ext cx="8093319" cy="767888"/>
          </a:xfrm>
        </p:spPr>
        <p:txBody>
          <a:bodyPr>
            <a:noAutofit/>
          </a:bodyPr>
          <a:lstStyle/>
          <a:p>
            <a:r>
              <a:rPr lang="en-US" sz="3200" dirty="0"/>
              <a:t>Useful Questions/Phrases to Start Difficult Conversations</a:t>
            </a:r>
          </a:p>
        </p:txBody>
      </p:sp>
      <p:sp>
        <p:nvSpPr>
          <p:cNvPr id="3" name="Content Placeholder 2">
            <a:extLst>
              <a:ext uri="{FF2B5EF4-FFF2-40B4-BE49-F238E27FC236}">
                <a16:creationId xmlns:a16="http://schemas.microsoft.com/office/drawing/2014/main" id="{80738CF6-8087-DF44-A761-52A80507A37A}"/>
              </a:ext>
            </a:extLst>
          </p:cNvPr>
          <p:cNvSpPr>
            <a:spLocks noGrp="1"/>
          </p:cNvSpPr>
          <p:nvPr>
            <p:ph idx="1"/>
          </p:nvPr>
        </p:nvSpPr>
        <p:spPr>
          <a:xfrm>
            <a:off x="628649" y="1472388"/>
            <a:ext cx="7886700" cy="4351338"/>
          </a:xfrm>
        </p:spPr>
        <p:txBody>
          <a:bodyPr>
            <a:normAutofit fontScale="47500" lnSpcReduction="20000"/>
          </a:bodyPr>
          <a:lstStyle/>
          <a:p>
            <a:pPr marL="0" indent="0">
              <a:buNone/>
            </a:pPr>
            <a:r>
              <a:rPr lang="en-US" sz="3300" b="1" dirty="0"/>
              <a:t>1) Get started</a:t>
            </a:r>
          </a:p>
          <a:p>
            <a:r>
              <a:rPr lang="en-US" sz="3300" dirty="0"/>
              <a:t>"Tell me how things are going for you."</a:t>
            </a:r>
          </a:p>
          <a:p>
            <a:r>
              <a:rPr lang="en-US" sz="3300" dirty="0"/>
              <a:t>"Can you tell me about your understanding of about your illness?"</a:t>
            </a:r>
          </a:p>
          <a:p>
            <a:r>
              <a:rPr lang="en-US" sz="3300" dirty="0"/>
              <a:t>"What is the most difficult part of this illness for you?"</a:t>
            </a:r>
          </a:p>
          <a:p>
            <a:r>
              <a:rPr lang="en-US" sz="3300" dirty="0"/>
              <a:t>"As you think about what lies ahead, what concerns you the most?"</a:t>
            </a:r>
          </a:p>
          <a:p>
            <a:r>
              <a:rPr lang="en-US" sz="3300" dirty="0"/>
              <a:t>"As you look ahead, what do you hope for?"</a:t>
            </a:r>
          </a:p>
          <a:p>
            <a:pPr marL="0" indent="0">
              <a:buNone/>
            </a:pPr>
            <a:endParaRPr lang="en-US" sz="3300" dirty="0"/>
          </a:p>
          <a:p>
            <a:pPr marL="0" indent="0">
              <a:buNone/>
            </a:pPr>
            <a:r>
              <a:rPr lang="en-US" sz="3300" b="1" dirty="0"/>
              <a:t>2) Find out how much the patient knows</a:t>
            </a:r>
          </a:p>
          <a:p>
            <a:r>
              <a:rPr lang="en-US" sz="3300" dirty="0"/>
              <a:t>“What is your understanding of what is happening?”</a:t>
            </a:r>
          </a:p>
          <a:p>
            <a:r>
              <a:rPr lang="en-US" sz="3300" dirty="0"/>
              <a:t>“What have you heard from other providers?”</a:t>
            </a:r>
          </a:p>
          <a:p>
            <a:endParaRPr lang="en-US" sz="3300" dirty="0"/>
          </a:p>
          <a:p>
            <a:pPr marL="0" indent="0">
              <a:buNone/>
            </a:pPr>
            <a:r>
              <a:rPr lang="en-US" sz="3300" b="1" dirty="0"/>
              <a:t>3) Find out how much the patient wants to know</a:t>
            </a:r>
          </a:p>
          <a:p>
            <a:pPr>
              <a:lnSpc>
                <a:spcPct val="120000"/>
              </a:lnSpc>
            </a:pPr>
            <a:r>
              <a:rPr lang="en-US" sz="3300" dirty="0"/>
              <a:t>"I have information about your condition. Some patients want to know the details, other patients want me to talk to someone else. How do you feel?"</a:t>
            </a:r>
          </a:p>
          <a:p>
            <a:pPr marL="0" indent="0">
              <a:buNone/>
            </a:pPr>
            <a:endParaRPr lang="en-US" dirty="0"/>
          </a:p>
        </p:txBody>
      </p:sp>
      <p:sp>
        <p:nvSpPr>
          <p:cNvPr id="4" name="TextBox 3">
            <a:extLst>
              <a:ext uri="{FF2B5EF4-FFF2-40B4-BE49-F238E27FC236}">
                <a16:creationId xmlns:a16="http://schemas.microsoft.com/office/drawing/2014/main" id="{BDF427F7-222D-E942-9C82-B9AD8E61225B}"/>
              </a:ext>
            </a:extLst>
          </p:cNvPr>
          <p:cNvSpPr txBox="1"/>
          <p:nvPr/>
        </p:nvSpPr>
        <p:spPr>
          <a:xfrm>
            <a:off x="3746369" y="6369762"/>
            <a:ext cx="5397631" cy="246221"/>
          </a:xfrm>
          <a:prstGeom prst="rect">
            <a:avLst/>
          </a:prstGeom>
          <a:noFill/>
        </p:spPr>
        <p:txBody>
          <a:bodyPr wrap="none" rtlCol="0">
            <a:spAutoFit/>
          </a:bodyPr>
          <a:lstStyle/>
          <a:p>
            <a:r>
              <a:rPr lang="en-US" sz="1000" dirty="0">
                <a:latin typeface="Calibri Light" panose="020F0302020204030204" pitchFamily="34" charset="0"/>
              </a:rPr>
              <a:t>Adapted from Table 3. Palliative Care of Patients with HIV. HIV InSite Knowledge Base Chapter. 2008.</a:t>
            </a:r>
          </a:p>
        </p:txBody>
      </p:sp>
    </p:spTree>
    <p:extLst>
      <p:ext uri="{BB962C8B-B14F-4D97-AF65-F5344CB8AC3E}">
        <p14:creationId xmlns:p14="http://schemas.microsoft.com/office/powerpoint/2010/main" val="1782599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p:txBody>
          <a:bodyPr>
            <a:normAutofit fontScale="92500" lnSpcReduction="20000"/>
          </a:bodyPr>
          <a:lstStyle/>
          <a:p>
            <a:pPr lvl="0"/>
            <a:endParaRPr lang="en-US" dirty="0"/>
          </a:p>
          <a:p>
            <a:r>
              <a:rPr lang="en-US" dirty="0"/>
              <a:t>Refer to instructions on the Learner Role Play for Zoom handout (PDF in LMS)</a:t>
            </a:r>
          </a:p>
          <a:p>
            <a:endParaRPr lang="en-US" dirty="0"/>
          </a:p>
          <a:p>
            <a:r>
              <a:rPr lang="en-US" dirty="0"/>
              <a:t>In pairs, take turns (5 minutes each) delivering bad news to:</a:t>
            </a:r>
          </a:p>
          <a:p>
            <a:pPr lvl="1"/>
            <a:r>
              <a:rPr lang="en-US" dirty="0"/>
              <a:t>Isaac’s spouse (Scenario A)</a:t>
            </a:r>
          </a:p>
          <a:p>
            <a:pPr lvl="1"/>
            <a:r>
              <a:rPr lang="en-US" dirty="0"/>
              <a:t>A patient who is alert (Scenario B)</a:t>
            </a:r>
          </a:p>
          <a:p>
            <a:endParaRPr lang="en-US" dirty="0"/>
          </a:p>
          <a:p>
            <a:r>
              <a:rPr lang="en-US" dirty="0"/>
              <a:t>Debrief after each scenario (2-3 minutes):</a:t>
            </a:r>
          </a:p>
          <a:p>
            <a:pPr lvl="1"/>
            <a:r>
              <a:rPr lang="en-US" dirty="0"/>
              <a:t>What went well? </a:t>
            </a:r>
          </a:p>
          <a:p>
            <a:pPr lvl="1"/>
            <a:r>
              <a:rPr lang="en-US" dirty="0"/>
              <a:t>What could have gone better?</a:t>
            </a:r>
          </a:p>
          <a:p>
            <a:endParaRPr lang="en-US" dirty="0"/>
          </a:p>
          <a:p>
            <a:pPr marL="0" indent="0">
              <a:buNone/>
            </a:pPr>
            <a:endParaRPr lang="en-US" dirty="0"/>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a:bodyPr>
          <a:lstStyle/>
          <a:p>
            <a:r>
              <a:rPr lang="en-US" dirty="0"/>
              <a:t>Practice delivering bad news</a:t>
            </a:r>
          </a:p>
        </p:txBody>
      </p:sp>
    </p:spTree>
    <p:extLst>
      <p:ext uri="{BB962C8B-B14F-4D97-AF65-F5344CB8AC3E}">
        <p14:creationId xmlns:p14="http://schemas.microsoft.com/office/powerpoint/2010/main" val="2419294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15 minutes</a:t>
            </a:r>
          </a:p>
        </p:txBody>
      </p:sp>
    </p:spTree>
    <p:extLst>
      <p:ext uri="{BB962C8B-B14F-4D97-AF65-F5344CB8AC3E}">
        <p14:creationId xmlns:p14="http://schemas.microsoft.com/office/powerpoint/2010/main" val="4032491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9">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3">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1143000" y="1337641"/>
            <a:ext cx="6858000" cy="2330002"/>
          </a:xfrm>
        </p:spPr>
        <p:txBody>
          <a:bodyPr vert="horz" lIns="91440" tIns="45720" rIns="91440" bIns="45720" rtlCol="0" anchor="b">
            <a:normAutofit/>
          </a:bodyPr>
          <a:lstStyle/>
          <a:p>
            <a:pPr algn="ctr"/>
            <a:r>
              <a:rPr lang="en-US" sz="4700" kern="1200" dirty="0">
                <a:latin typeface="+mj-lt"/>
                <a:ea typeface="+mj-ea"/>
                <a:cs typeface="+mj-cs"/>
              </a:rPr>
              <a:t>Reflection</a:t>
            </a:r>
          </a:p>
        </p:txBody>
      </p:sp>
      <p:sp>
        <p:nvSpPr>
          <p:cNvPr id="5" name="Content Placeholder 4">
            <a:extLst>
              <a:ext uri="{FF2B5EF4-FFF2-40B4-BE49-F238E27FC236}">
                <a16:creationId xmlns:a16="http://schemas.microsoft.com/office/drawing/2014/main" id="{D6358AF6-840A-463E-A038-3167AB70B69C}"/>
              </a:ext>
            </a:extLst>
          </p:cNvPr>
          <p:cNvSpPr>
            <a:spLocks noGrp="1"/>
          </p:cNvSpPr>
          <p:nvPr>
            <p:ph idx="1"/>
          </p:nvPr>
        </p:nvSpPr>
        <p:spPr>
          <a:xfrm>
            <a:off x="1143000" y="4126126"/>
            <a:ext cx="6964680" cy="1567529"/>
          </a:xfrm>
        </p:spPr>
        <p:txBody>
          <a:bodyPr vert="horz" lIns="91440" tIns="45720" rIns="91440" bIns="45720" rtlCol="0">
            <a:normAutofit fontScale="92500" lnSpcReduction="10000"/>
          </a:bodyPr>
          <a:lstStyle/>
          <a:p>
            <a:pPr marL="0" indent="0" algn="ctr">
              <a:buNone/>
            </a:pPr>
            <a:r>
              <a:rPr lang="en-US" sz="2400" i="1" dirty="0">
                <a:solidFill>
                  <a:srgbClr val="007F44"/>
                </a:solidFill>
              </a:rPr>
              <a:t>What techniques were helpful?</a:t>
            </a:r>
          </a:p>
          <a:p>
            <a:pPr marL="0" indent="0" algn="ctr">
              <a:buNone/>
            </a:pPr>
            <a:r>
              <a:rPr lang="en-US" sz="2400" i="1" dirty="0">
                <a:solidFill>
                  <a:srgbClr val="007F44"/>
                </a:solidFill>
              </a:rPr>
              <a:t>What are ways to deal with a patient’s reactions?</a:t>
            </a:r>
          </a:p>
          <a:p>
            <a:pPr marL="0" indent="0" algn="ctr">
              <a:buNone/>
            </a:pPr>
            <a:r>
              <a:rPr lang="en-US" sz="2400" i="1" dirty="0">
                <a:solidFill>
                  <a:srgbClr val="007F44"/>
                </a:solidFill>
              </a:rPr>
              <a:t>Environment matters</a:t>
            </a:r>
          </a:p>
          <a:p>
            <a:pPr marL="0" indent="0" algn="ctr">
              <a:buNone/>
            </a:pPr>
            <a:r>
              <a:rPr lang="en-US" sz="2400" i="1" dirty="0">
                <a:solidFill>
                  <a:srgbClr val="007F44"/>
                </a:solidFill>
              </a:rPr>
              <a:t>Recognize the psychosocial effects on health workers</a:t>
            </a:r>
          </a:p>
        </p:txBody>
      </p:sp>
      <p:cxnSp>
        <p:nvCxnSpPr>
          <p:cNvPr id="21" name="Straight Connector 15">
            <a:extLst>
              <a:ext uri="{FF2B5EF4-FFF2-40B4-BE49-F238E27FC236}">
                <a16:creationId xmlns:a16="http://schemas.microsoft.com/office/drawing/2014/main" id="{AFA75EE9-0DE4-4982-A870-290AD61EAA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14600" y="3806097"/>
            <a:ext cx="41148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3848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6" y="2402870"/>
            <a:ext cx="7046855" cy="1790700"/>
          </a:xfrm>
        </p:spPr>
        <p:txBody>
          <a:bodyPr>
            <a:normAutofit fontScale="90000"/>
          </a:bodyPr>
          <a:lstStyle/>
          <a:p>
            <a:r>
              <a:rPr lang="en-US" b="1" dirty="0"/>
              <a:t>#2: Multidisciplinary roles in maximizing patient and family comfort </a:t>
            </a:r>
            <a:br>
              <a:rPr lang="en-US" b="1" dirty="0"/>
            </a:br>
            <a:r>
              <a:rPr lang="en-US" sz="3100" dirty="0"/>
              <a:t>Objective: Discuss how to use team-based care to support a family throughout the dying process (IPE)</a:t>
            </a:r>
            <a:endParaRPr lang="en-US" dirty="0"/>
          </a:p>
        </p:txBody>
      </p:sp>
    </p:spTree>
    <p:extLst>
      <p:ext uri="{BB962C8B-B14F-4D97-AF65-F5344CB8AC3E}">
        <p14:creationId xmlns:p14="http://schemas.microsoft.com/office/powerpoint/2010/main" val="2299482413"/>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F7F7F"/>
      </a:dk2>
      <a:lt2>
        <a:srgbClr val="E7E6E6"/>
      </a:lt2>
      <a:accent1>
        <a:srgbClr val="0096A8"/>
      </a:accent1>
      <a:accent2>
        <a:srgbClr val="008A48"/>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1281</TotalTime>
  <Words>616</Words>
  <Application>Microsoft Office PowerPoint</Application>
  <PresentationFormat>On-screen Show (4:3)</PresentationFormat>
  <Paragraphs>82</Paragraphs>
  <Slides>18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Courier New</vt:lpstr>
      <vt:lpstr>Symbol</vt:lpstr>
      <vt:lpstr>Office Theme</vt:lpstr>
      <vt:lpstr>End of Life Care in a Patient with HIV Module 10 Zoom Activities</vt:lpstr>
      <vt:lpstr>#1: Breaking bad news role play Objective: Demonstrate how to deliver bad news to a patient and their family</vt:lpstr>
      <vt:lpstr>Case</vt:lpstr>
      <vt:lpstr>Six Step Protocol to Break Bad News</vt:lpstr>
      <vt:lpstr>Useful Questions/Phrases to Start Difficult Conversations</vt:lpstr>
      <vt:lpstr>Practice delivering bad news</vt:lpstr>
      <vt:lpstr>Breakout rooms </vt:lpstr>
      <vt:lpstr>Reflection</vt:lpstr>
      <vt:lpstr>#2: Multidisciplinary roles in maximizing patient and family comfort  Objective: Discuss how to use team-based care to support a family throughout the dying process (IPE)</vt:lpstr>
      <vt:lpstr>Health professionals support patients at the end of life in different domains</vt:lpstr>
      <vt:lpstr>Multidisciplinary discussion</vt:lpstr>
      <vt:lpstr>Breakout rooms </vt:lpstr>
      <vt:lpstr>Reflection</vt:lpstr>
      <vt:lpstr>#3: Improving End of Life Care Objective: Describe ways to promote comfort and caring for a patient at the end of their life</vt:lpstr>
      <vt:lpstr>Self-Reflection</vt:lpstr>
      <vt:lpstr>Discussion Questions</vt:lpstr>
      <vt:lpstr>Breakout rooms  </vt:lpstr>
      <vt:lpstr>Share your reflections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Shayanne</cp:lastModifiedBy>
  <cp:revision>88</cp:revision>
  <dcterms:created xsi:type="dcterms:W3CDTF">2019-07-16T18:35:37Z</dcterms:created>
  <dcterms:modified xsi:type="dcterms:W3CDTF">2021-07-23T19:15:40Z</dcterms:modified>
</cp:coreProperties>
</file>